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843" r:id="rId3"/>
    <p:sldMasterId id="2147483858" r:id="rId4"/>
    <p:sldMasterId id="2147484972" r:id="rId5"/>
  </p:sldMasterIdLst>
  <p:notesMasterIdLst>
    <p:notesMasterId r:id="rId39"/>
  </p:notesMasterIdLst>
  <p:handoutMasterIdLst>
    <p:handoutMasterId r:id="rId40"/>
  </p:handoutMasterIdLst>
  <p:sldIdLst>
    <p:sldId id="1549" r:id="rId6"/>
    <p:sldId id="1550" r:id="rId7"/>
    <p:sldId id="1551" r:id="rId8"/>
    <p:sldId id="1552" r:id="rId9"/>
    <p:sldId id="1555" r:id="rId10"/>
    <p:sldId id="1556" r:id="rId11"/>
    <p:sldId id="1557" r:id="rId12"/>
    <p:sldId id="1558" r:id="rId13"/>
    <p:sldId id="1516" r:id="rId14"/>
    <p:sldId id="1346" r:id="rId15"/>
    <p:sldId id="1548" r:id="rId16"/>
    <p:sldId id="1523" r:id="rId17"/>
    <p:sldId id="1517" r:id="rId18"/>
    <p:sldId id="1525" r:id="rId19"/>
    <p:sldId id="1522" r:id="rId20"/>
    <p:sldId id="1532" r:id="rId21"/>
    <p:sldId id="1518" r:id="rId22"/>
    <p:sldId id="1533" r:id="rId23"/>
    <p:sldId id="1539" r:id="rId24"/>
    <p:sldId id="1544" r:id="rId25"/>
    <p:sldId id="1524" r:id="rId26"/>
    <p:sldId id="1526" r:id="rId27"/>
    <p:sldId id="1527" r:id="rId28"/>
    <p:sldId id="1519" r:id="rId29"/>
    <p:sldId id="1528" r:id="rId30"/>
    <p:sldId id="1542" r:id="rId31"/>
    <p:sldId id="1543" r:id="rId32"/>
    <p:sldId id="1545" r:id="rId33"/>
    <p:sldId id="1541" r:id="rId34"/>
    <p:sldId id="1537" r:id="rId35"/>
    <p:sldId id="1531" r:id="rId36"/>
    <p:sldId id="1529" r:id="rId37"/>
    <p:sldId id="1535" r:id="rId38"/>
  </p:sldIdLst>
  <p:sldSz cx="9144000" cy="6858000" type="screen4x3"/>
  <p:notesSz cx="6669088" cy="9753600"/>
  <p:custShowLst>
    <p:custShow name="Malcolm" id="0">
      <p:sldLst/>
    </p:custShow>
  </p:custShowLst>
  <p:defaultTextStyle>
    <a:defPPr>
      <a:defRPr lang="en-GB"/>
    </a:defPPr>
    <a:lvl1pPr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1pPr>
    <a:lvl2pPr marL="4572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2pPr>
    <a:lvl3pPr marL="9144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3pPr>
    <a:lvl4pPr marL="13716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4pPr>
    <a:lvl5pPr marL="18288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0066"/>
    <a:srgbClr val="FFFF00"/>
    <a:srgbClr val="0099FF"/>
    <a:srgbClr val="33CCFF"/>
    <a:srgbClr val="CCFFFF"/>
    <a:srgbClr val="33CC33"/>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67" autoAdjust="0"/>
    <p:restoredTop sz="82238" autoAdjust="0"/>
  </p:normalViewPr>
  <p:slideViewPr>
    <p:cSldViewPr>
      <p:cViewPr>
        <p:scale>
          <a:sx n="60" d="100"/>
          <a:sy n="60" d="100"/>
        </p:scale>
        <p:origin x="-2100" y="-330"/>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30" d="100"/>
        <a:sy n="130" d="100"/>
      </p:scale>
      <p:origin x="0" y="0"/>
    </p:cViewPr>
  </p:sorterViewPr>
  <p:notesViewPr>
    <p:cSldViewPr>
      <p:cViewPr>
        <p:scale>
          <a:sx n="100" d="100"/>
          <a:sy n="100" d="100"/>
        </p:scale>
        <p:origin x="-1866" y="2802"/>
      </p:cViewPr>
      <p:guideLst>
        <p:guide orient="horz" pos="3072"/>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5826" name="Rectangle 2"/>
          <p:cNvSpPr>
            <a:spLocks noGrp="1" noChangeArrowheads="1"/>
          </p:cNvSpPr>
          <p:nvPr>
            <p:ph type="hdr" sz="quarter"/>
          </p:nvPr>
        </p:nvSpPr>
        <p:spPr bwMode="auto">
          <a:xfrm>
            <a:off x="0" y="0"/>
            <a:ext cx="2889250" cy="487363"/>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nSpc>
                <a:spcPct val="100000"/>
              </a:lnSpc>
              <a:spcBef>
                <a:spcPct val="0"/>
              </a:spcBef>
              <a:buClrTx/>
              <a:buFontTx/>
              <a:buNone/>
              <a:defRPr sz="1200" b="0">
                <a:latin typeface="Times New Roman" pitchFamily="18" charset="0"/>
              </a:defRPr>
            </a:lvl1pPr>
          </a:lstStyle>
          <a:p>
            <a:pPr>
              <a:defRPr/>
            </a:pPr>
            <a:endParaRPr lang="en-US"/>
          </a:p>
        </p:txBody>
      </p:sp>
      <p:sp>
        <p:nvSpPr>
          <p:cNvPr id="845827" name="Rectangle 3"/>
          <p:cNvSpPr>
            <a:spLocks noGrp="1" noChangeArrowheads="1"/>
          </p:cNvSpPr>
          <p:nvPr>
            <p:ph type="dt" sz="quarter" idx="1"/>
          </p:nvPr>
        </p:nvSpPr>
        <p:spPr bwMode="auto">
          <a:xfrm>
            <a:off x="3778250" y="0"/>
            <a:ext cx="2889250" cy="487363"/>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FontTx/>
              <a:buNone/>
              <a:defRPr sz="1200" b="0">
                <a:latin typeface="Times New Roman" pitchFamily="18" charset="0"/>
              </a:defRPr>
            </a:lvl1pPr>
          </a:lstStyle>
          <a:p>
            <a:pPr>
              <a:defRPr/>
            </a:pPr>
            <a:endParaRPr lang="en-US"/>
          </a:p>
        </p:txBody>
      </p:sp>
      <p:sp>
        <p:nvSpPr>
          <p:cNvPr id="845828" name="Rectangle 4"/>
          <p:cNvSpPr>
            <a:spLocks noGrp="1" noChangeArrowheads="1"/>
          </p:cNvSpPr>
          <p:nvPr>
            <p:ph type="ftr" sz="quarter" idx="2"/>
          </p:nvPr>
        </p:nvSpPr>
        <p:spPr bwMode="auto">
          <a:xfrm>
            <a:off x="0" y="9264650"/>
            <a:ext cx="2889250" cy="487363"/>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nSpc>
                <a:spcPct val="100000"/>
              </a:lnSpc>
              <a:spcBef>
                <a:spcPct val="0"/>
              </a:spcBef>
              <a:buClrTx/>
              <a:buFontTx/>
              <a:buNone/>
              <a:defRPr sz="1200" b="0">
                <a:latin typeface="Times New Roman" pitchFamily="18" charset="0"/>
              </a:defRPr>
            </a:lvl1pPr>
          </a:lstStyle>
          <a:p>
            <a:pPr>
              <a:defRPr/>
            </a:pPr>
            <a:endParaRPr lang="en-US"/>
          </a:p>
        </p:txBody>
      </p:sp>
      <p:sp>
        <p:nvSpPr>
          <p:cNvPr id="845829" name="Rectangle 5"/>
          <p:cNvSpPr>
            <a:spLocks noGrp="1" noChangeArrowheads="1"/>
          </p:cNvSpPr>
          <p:nvPr>
            <p:ph type="sldNum" sz="quarter" idx="3"/>
          </p:nvPr>
        </p:nvSpPr>
        <p:spPr bwMode="auto">
          <a:xfrm>
            <a:off x="3778250" y="9264650"/>
            <a:ext cx="2889250" cy="487363"/>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FontTx/>
              <a:buNone/>
              <a:defRPr sz="1200" b="0">
                <a:latin typeface="Times New Roman" pitchFamily="18" charset="0"/>
              </a:defRPr>
            </a:lvl1pPr>
          </a:lstStyle>
          <a:p>
            <a:pPr>
              <a:defRPr/>
            </a:pPr>
            <a:fld id="{02CBCC38-F22A-4F75-8FB4-D28AC0FE8FA5}" type="slidenum">
              <a:rPr lang="en-US"/>
              <a:pPr>
                <a:defRPr/>
              </a:pPr>
              <a:t>‹#›</a:t>
            </a:fld>
            <a:endParaRPr lang="en-US" dirty="0"/>
          </a:p>
        </p:txBody>
      </p:sp>
    </p:spTree>
    <p:extLst>
      <p:ext uri="{BB962C8B-B14F-4D97-AF65-F5344CB8AC3E}">
        <p14:creationId xmlns:p14="http://schemas.microsoft.com/office/powerpoint/2010/main" val="2787567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889250" cy="4889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nSpc>
                <a:spcPct val="100000"/>
              </a:lnSpc>
              <a:spcBef>
                <a:spcPct val="0"/>
              </a:spcBef>
              <a:buClrTx/>
              <a:buFontTx/>
              <a:buNone/>
              <a:defRPr sz="1200" b="0">
                <a:latin typeface="Times New Roman" pitchFamily="18" charset="0"/>
              </a:defRPr>
            </a:lvl1pPr>
          </a:lstStyle>
          <a:p>
            <a:pPr>
              <a:defRPr/>
            </a:pPr>
            <a:endParaRPr lang="en-GB"/>
          </a:p>
        </p:txBody>
      </p:sp>
      <p:sp>
        <p:nvSpPr>
          <p:cNvPr id="24579" name="Rectangle 3"/>
          <p:cNvSpPr>
            <a:spLocks noGrp="1" noChangeArrowheads="1"/>
          </p:cNvSpPr>
          <p:nvPr>
            <p:ph type="dt" idx="1"/>
          </p:nvPr>
        </p:nvSpPr>
        <p:spPr bwMode="auto">
          <a:xfrm>
            <a:off x="3779838" y="0"/>
            <a:ext cx="2889250" cy="4889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FontTx/>
              <a:buNone/>
              <a:defRPr sz="1200" b="0">
                <a:latin typeface="Times New Roman" pitchFamily="18" charset="0"/>
              </a:defRPr>
            </a:lvl1pPr>
          </a:lstStyle>
          <a:p>
            <a:pPr>
              <a:defRPr/>
            </a:pPr>
            <a:endParaRPr lang="en-GB"/>
          </a:p>
        </p:txBody>
      </p:sp>
      <p:sp>
        <p:nvSpPr>
          <p:cNvPr id="43012" name="Rectangle 4"/>
          <p:cNvSpPr>
            <a:spLocks noGrp="1" noRot="1" noChangeAspect="1" noChangeArrowheads="1" noTextEdit="1"/>
          </p:cNvSpPr>
          <p:nvPr>
            <p:ph type="sldImg" idx="2"/>
          </p:nvPr>
        </p:nvSpPr>
        <p:spPr bwMode="auto">
          <a:xfrm>
            <a:off x="895350" y="731838"/>
            <a:ext cx="4876800" cy="36576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1" name="Rectangle 5"/>
          <p:cNvSpPr>
            <a:spLocks noGrp="1" noChangeArrowheads="1"/>
          </p:cNvSpPr>
          <p:nvPr>
            <p:ph type="body" sz="quarter" idx="3"/>
          </p:nvPr>
        </p:nvSpPr>
        <p:spPr bwMode="auto">
          <a:xfrm>
            <a:off x="889000" y="4632325"/>
            <a:ext cx="4891088" cy="4389438"/>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p:txBody>
      </p:sp>
      <p:sp>
        <p:nvSpPr>
          <p:cNvPr id="24582" name="Rectangle 6"/>
          <p:cNvSpPr>
            <a:spLocks noGrp="1" noChangeArrowheads="1"/>
          </p:cNvSpPr>
          <p:nvPr>
            <p:ph type="ftr" sz="quarter" idx="4"/>
          </p:nvPr>
        </p:nvSpPr>
        <p:spPr bwMode="auto">
          <a:xfrm>
            <a:off x="0" y="9264650"/>
            <a:ext cx="2889250" cy="4889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nSpc>
                <a:spcPct val="100000"/>
              </a:lnSpc>
              <a:spcBef>
                <a:spcPct val="0"/>
              </a:spcBef>
              <a:buClrTx/>
              <a:buFontTx/>
              <a:buNone/>
              <a:defRPr sz="1200" b="0">
                <a:latin typeface="Times New Roman" pitchFamily="18" charset="0"/>
              </a:defRPr>
            </a:lvl1pPr>
          </a:lstStyle>
          <a:p>
            <a:pPr>
              <a:defRPr/>
            </a:pPr>
            <a:endParaRPr lang="en-GB"/>
          </a:p>
        </p:txBody>
      </p:sp>
      <p:sp>
        <p:nvSpPr>
          <p:cNvPr id="24583" name="Rectangle 7"/>
          <p:cNvSpPr>
            <a:spLocks noGrp="1" noChangeArrowheads="1"/>
          </p:cNvSpPr>
          <p:nvPr>
            <p:ph type="sldNum" sz="quarter" idx="5"/>
          </p:nvPr>
        </p:nvSpPr>
        <p:spPr bwMode="auto">
          <a:xfrm>
            <a:off x="3779838" y="9264650"/>
            <a:ext cx="2889250" cy="4889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FontTx/>
              <a:buNone/>
              <a:defRPr sz="1200" b="0">
                <a:latin typeface="Times New Roman" pitchFamily="18" charset="0"/>
              </a:defRPr>
            </a:lvl1pPr>
          </a:lstStyle>
          <a:p>
            <a:pPr>
              <a:defRPr/>
            </a:pPr>
            <a:fld id="{A640E29F-C31A-43B2-92F3-2E8134A5E3A5}" type="slidenum">
              <a:rPr lang="en-GB"/>
              <a:pPr>
                <a:defRPr/>
              </a:pPr>
              <a:t>‹#›</a:t>
            </a:fld>
            <a:endParaRPr lang="en-GB" dirty="0"/>
          </a:p>
        </p:txBody>
      </p:sp>
    </p:spTree>
    <p:extLst>
      <p:ext uri="{BB962C8B-B14F-4D97-AF65-F5344CB8AC3E}">
        <p14:creationId xmlns:p14="http://schemas.microsoft.com/office/powerpoint/2010/main" val="12476130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457200" algn="l"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Arial" charset="0"/>
        <a:ea typeface="+mn-ea"/>
        <a:cs typeface="+mn-cs"/>
      </a:defRPr>
    </a:lvl4pPr>
    <a:lvl5pPr marL="1828800" algn="l" rtl="0" eaLnBrk="0" fontAlgn="base" hangingPunct="0">
      <a:spcBef>
        <a:spcPct val="3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smartkpis.com/"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a:t>
            </a:fld>
            <a:endParaRPr lang="en-GB"/>
          </a:p>
        </p:txBody>
      </p:sp>
    </p:spTree>
    <p:extLst>
      <p:ext uri="{BB962C8B-B14F-4D97-AF65-F5344CB8AC3E}">
        <p14:creationId xmlns:p14="http://schemas.microsoft.com/office/powerpoint/2010/main" val="3255637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buFont typeface="Arial" pitchFamily="34" charset="0"/>
              <a:buNone/>
              <a:defRPr/>
            </a:pPr>
            <a:r>
              <a:rPr lang="en-US" altLang="en-US" kern="0" dirty="0" smtClean="0"/>
              <a:t>Purpose</a:t>
            </a:r>
          </a:p>
          <a:p>
            <a:pPr>
              <a:defRPr/>
            </a:pPr>
            <a:r>
              <a:rPr lang="en-US" altLang="en-US" kern="0" dirty="0" smtClean="0"/>
              <a:t> </a:t>
            </a:r>
            <a:r>
              <a:rPr lang="en-CA" altLang="en-US" kern="0" dirty="0" smtClean="0"/>
              <a:t>Have a common understanding of RBM</a:t>
            </a:r>
          </a:p>
          <a:p>
            <a:pPr>
              <a:defRPr/>
            </a:pPr>
            <a:r>
              <a:rPr lang="en-CA" altLang="en-US" kern="0" dirty="0" smtClean="0"/>
              <a:t> Can explain and apply RBM concepts to both programme and operations results frameworks</a:t>
            </a:r>
          </a:p>
          <a:p>
            <a:pPr>
              <a:defRPr/>
            </a:pPr>
            <a:endParaRPr lang="fr-FR" dirty="0"/>
          </a:p>
        </p:txBody>
      </p:sp>
      <p:sp>
        <p:nvSpPr>
          <p:cNvPr id="440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000">
                <a:solidFill>
                  <a:schemeClr val="tx1"/>
                </a:solidFill>
                <a:latin typeface="Arial" charset="0"/>
              </a:defRPr>
            </a:lvl1pPr>
            <a:lvl2pPr marL="742950" indent="-285750" eaLnBrk="0" hangingPunct="0">
              <a:spcBef>
                <a:spcPct val="30000"/>
              </a:spcBef>
              <a:defRPr sz="1000">
                <a:solidFill>
                  <a:schemeClr val="tx1"/>
                </a:solidFill>
                <a:latin typeface="Arial" charset="0"/>
              </a:defRPr>
            </a:lvl2pPr>
            <a:lvl3pPr marL="1143000" indent="-228600" eaLnBrk="0" hangingPunct="0">
              <a:spcBef>
                <a:spcPct val="30000"/>
              </a:spcBef>
              <a:defRPr sz="1000">
                <a:solidFill>
                  <a:schemeClr val="tx1"/>
                </a:solidFill>
                <a:latin typeface="Arial" charset="0"/>
              </a:defRPr>
            </a:lvl3pPr>
            <a:lvl4pPr marL="1600200" indent="-228600" eaLnBrk="0" hangingPunct="0">
              <a:spcBef>
                <a:spcPct val="30000"/>
              </a:spcBef>
              <a:defRPr sz="1000">
                <a:solidFill>
                  <a:schemeClr val="tx1"/>
                </a:solidFill>
                <a:latin typeface="Arial" charset="0"/>
              </a:defRPr>
            </a:lvl4pPr>
            <a:lvl5pPr marL="2057400" indent="-228600" eaLnBrk="0" hangingPunct="0">
              <a:spcBef>
                <a:spcPct val="30000"/>
              </a:spcBef>
              <a:defRPr sz="1000">
                <a:solidFill>
                  <a:schemeClr val="tx1"/>
                </a:solidFill>
                <a:latin typeface="Arial" charset="0"/>
              </a:defRPr>
            </a:lvl5pPr>
            <a:lvl6pPr marL="2514600" indent="-228600" eaLnBrk="0" fontAlgn="base" hangingPunct="0">
              <a:spcBef>
                <a:spcPct val="30000"/>
              </a:spcBef>
              <a:spcAft>
                <a:spcPct val="0"/>
              </a:spcAft>
              <a:defRPr sz="1000">
                <a:solidFill>
                  <a:schemeClr val="tx1"/>
                </a:solidFill>
                <a:latin typeface="Arial" charset="0"/>
              </a:defRPr>
            </a:lvl6pPr>
            <a:lvl7pPr marL="2971800" indent="-228600" eaLnBrk="0" fontAlgn="base" hangingPunct="0">
              <a:spcBef>
                <a:spcPct val="30000"/>
              </a:spcBef>
              <a:spcAft>
                <a:spcPct val="0"/>
              </a:spcAft>
              <a:defRPr sz="1000">
                <a:solidFill>
                  <a:schemeClr val="tx1"/>
                </a:solidFill>
                <a:latin typeface="Arial" charset="0"/>
              </a:defRPr>
            </a:lvl7pPr>
            <a:lvl8pPr marL="3429000" indent="-228600" eaLnBrk="0" fontAlgn="base" hangingPunct="0">
              <a:spcBef>
                <a:spcPct val="30000"/>
              </a:spcBef>
              <a:spcAft>
                <a:spcPct val="0"/>
              </a:spcAft>
              <a:defRPr sz="1000">
                <a:solidFill>
                  <a:schemeClr val="tx1"/>
                </a:solidFill>
                <a:latin typeface="Arial" charset="0"/>
              </a:defRPr>
            </a:lvl8pPr>
            <a:lvl9pPr marL="3886200" indent="-228600" eaLnBrk="0" fontAlgn="base" hangingPunct="0">
              <a:spcBef>
                <a:spcPct val="30000"/>
              </a:spcBef>
              <a:spcAft>
                <a:spcPct val="0"/>
              </a:spcAft>
              <a:defRPr sz="1000">
                <a:solidFill>
                  <a:schemeClr val="tx1"/>
                </a:solidFill>
                <a:latin typeface="Arial" charset="0"/>
              </a:defRPr>
            </a:lvl9pPr>
          </a:lstStyle>
          <a:p>
            <a:pPr eaLnBrk="1" hangingPunct="1">
              <a:spcBef>
                <a:spcPct val="0"/>
              </a:spcBef>
            </a:pPr>
            <a:fld id="{699A2CE0-8C8A-490D-B361-866E2157CBB8}" type="slidenum">
              <a:rPr lang="en-GB" altLang="en-US" sz="1200" smtClean="0">
                <a:solidFill>
                  <a:srgbClr val="000000"/>
                </a:solidFill>
                <a:latin typeface="Times New Roman" pitchFamily="18" charset="0"/>
              </a:rPr>
              <a:pPr eaLnBrk="1" hangingPunct="1">
                <a:spcBef>
                  <a:spcPct val="0"/>
                </a:spcBef>
              </a:pPr>
              <a:t>9</a:t>
            </a:fld>
            <a:endParaRPr lang="en-GB" altLang="en-US" sz="1200" smtClean="0">
              <a:solidFill>
                <a:srgbClr val="000000"/>
              </a:solidFill>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000">
                <a:solidFill>
                  <a:schemeClr val="tx1"/>
                </a:solidFill>
                <a:latin typeface="Arial" charset="0"/>
              </a:defRPr>
            </a:lvl1pPr>
            <a:lvl2pPr marL="742950" indent="-285750" eaLnBrk="0" hangingPunct="0">
              <a:spcBef>
                <a:spcPct val="30000"/>
              </a:spcBef>
              <a:defRPr sz="1000">
                <a:solidFill>
                  <a:schemeClr val="tx1"/>
                </a:solidFill>
                <a:latin typeface="Arial" charset="0"/>
              </a:defRPr>
            </a:lvl2pPr>
            <a:lvl3pPr marL="1143000" indent="-228600" eaLnBrk="0" hangingPunct="0">
              <a:spcBef>
                <a:spcPct val="30000"/>
              </a:spcBef>
              <a:defRPr sz="1000">
                <a:solidFill>
                  <a:schemeClr val="tx1"/>
                </a:solidFill>
                <a:latin typeface="Arial" charset="0"/>
              </a:defRPr>
            </a:lvl3pPr>
            <a:lvl4pPr marL="1600200" indent="-228600" eaLnBrk="0" hangingPunct="0">
              <a:spcBef>
                <a:spcPct val="30000"/>
              </a:spcBef>
              <a:defRPr sz="1000">
                <a:solidFill>
                  <a:schemeClr val="tx1"/>
                </a:solidFill>
                <a:latin typeface="Arial" charset="0"/>
              </a:defRPr>
            </a:lvl4pPr>
            <a:lvl5pPr marL="2057400" indent="-228600" eaLnBrk="0" hangingPunct="0">
              <a:spcBef>
                <a:spcPct val="30000"/>
              </a:spcBef>
              <a:defRPr sz="1000">
                <a:solidFill>
                  <a:schemeClr val="tx1"/>
                </a:solidFill>
                <a:latin typeface="Arial" charset="0"/>
              </a:defRPr>
            </a:lvl5pPr>
            <a:lvl6pPr marL="2514600" indent="-228600" eaLnBrk="0" fontAlgn="base" hangingPunct="0">
              <a:spcBef>
                <a:spcPct val="30000"/>
              </a:spcBef>
              <a:spcAft>
                <a:spcPct val="0"/>
              </a:spcAft>
              <a:defRPr sz="1000">
                <a:solidFill>
                  <a:schemeClr val="tx1"/>
                </a:solidFill>
                <a:latin typeface="Arial" charset="0"/>
              </a:defRPr>
            </a:lvl6pPr>
            <a:lvl7pPr marL="2971800" indent="-228600" eaLnBrk="0" fontAlgn="base" hangingPunct="0">
              <a:spcBef>
                <a:spcPct val="30000"/>
              </a:spcBef>
              <a:spcAft>
                <a:spcPct val="0"/>
              </a:spcAft>
              <a:defRPr sz="1000">
                <a:solidFill>
                  <a:schemeClr val="tx1"/>
                </a:solidFill>
                <a:latin typeface="Arial" charset="0"/>
              </a:defRPr>
            </a:lvl7pPr>
            <a:lvl8pPr marL="3429000" indent="-228600" eaLnBrk="0" fontAlgn="base" hangingPunct="0">
              <a:spcBef>
                <a:spcPct val="30000"/>
              </a:spcBef>
              <a:spcAft>
                <a:spcPct val="0"/>
              </a:spcAft>
              <a:defRPr sz="1000">
                <a:solidFill>
                  <a:schemeClr val="tx1"/>
                </a:solidFill>
                <a:latin typeface="Arial" charset="0"/>
              </a:defRPr>
            </a:lvl8pPr>
            <a:lvl9pPr marL="3886200" indent="-228600" eaLnBrk="0" fontAlgn="base" hangingPunct="0">
              <a:spcBef>
                <a:spcPct val="30000"/>
              </a:spcBef>
              <a:spcAft>
                <a:spcPct val="0"/>
              </a:spcAft>
              <a:defRPr sz="1000">
                <a:solidFill>
                  <a:schemeClr val="tx1"/>
                </a:solidFill>
                <a:latin typeface="Arial" charset="0"/>
              </a:defRPr>
            </a:lvl9pPr>
          </a:lstStyle>
          <a:p>
            <a:pPr eaLnBrk="1" hangingPunct="1">
              <a:spcBef>
                <a:spcPct val="0"/>
              </a:spcBef>
            </a:pPr>
            <a:fld id="{A25C6159-996C-4270-87D7-1482CA77EFA8}" type="slidenum">
              <a:rPr lang="en-GB" altLang="en-US" sz="1200" smtClean="0">
                <a:latin typeface="Times New Roman" pitchFamily="18" charset="0"/>
              </a:rPr>
              <a:pPr eaLnBrk="1" hangingPunct="1">
                <a:spcBef>
                  <a:spcPct val="0"/>
                </a:spcBef>
              </a:pPr>
              <a:t>10</a:t>
            </a:fld>
            <a:endParaRPr lang="en-GB" altLang="en-US" sz="1200" smtClean="0">
              <a:latin typeface="Times New Roman" pitchFamily="18" charset="0"/>
            </a:endParaRPr>
          </a:p>
        </p:txBody>
      </p:sp>
      <p:sp>
        <p:nvSpPr>
          <p:cNvPr id="45059" name="Rectangle 2"/>
          <p:cNvSpPr>
            <a:spLocks noGrp="1" noRot="1" noChangeAspect="1" noChangeArrowheads="1" noTextEdit="1"/>
          </p:cNvSpPr>
          <p:nvPr>
            <p:ph type="sldImg"/>
          </p:nvPr>
        </p:nvSpPr>
        <p:spPr>
          <a:xfrm>
            <a:off x="2074863" y="412750"/>
            <a:ext cx="2590800" cy="1943100"/>
          </a:xfrm>
          <a:ln/>
        </p:spPr>
      </p:sp>
      <p:sp>
        <p:nvSpPr>
          <p:cNvPr id="45060" name="Rectangle 3"/>
          <p:cNvSpPr>
            <a:spLocks noGrp="1" noChangeArrowheads="1"/>
          </p:cNvSpPr>
          <p:nvPr>
            <p:ph type="body" idx="1"/>
          </p:nvPr>
        </p:nvSpPr>
        <p:spPr>
          <a:xfrm>
            <a:off x="238125" y="2573338"/>
            <a:ext cx="6121400" cy="6448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b="1" smtClean="0"/>
              <a:t>1. Accountability</a:t>
            </a:r>
          </a:p>
          <a:p>
            <a:pPr eaLnBrk="1" hangingPunct="1"/>
            <a:r>
              <a:rPr lang="en-CA" altLang="en-US" smtClean="0"/>
              <a:t>TCPR resolutions have long stressed the need for United Nations development entities to achieve and uphold the highest levels of accountability when supporting partner countries in pursuing national development outcomes</a:t>
            </a:r>
          </a:p>
          <a:p>
            <a:pPr eaLnBrk="1" hangingPunct="1"/>
            <a:r>
              <a:rPr lang="en-CA" altLang="en-US" smtClean="0"/>
              <a:t>These reinforced by ECOSOC Development Cooperation Forum that discussed actions to improve </a:t>
            </a:r>
            <a:r>
              <a:rPr lang="en-CA" altLang="en-US" b="1" smtClean="0"/>
              <a:t>mutual accountability </a:t>
            </a:r>
            <a:r>
              <a:rPr lang="en-CA" altLang="en-US" smtClean="0"/>
              <a:t>at global, regional and national levels AND the Paris Declaration indicators and related targets include accountability expectations from both national governments and donors. </a:t>
            </a:r>
          </a:p>
          <a:p>
            <a:pPr eaLnBrk="1" hangingPunct="1"/>
            <a:r>
              <a:rPr lang="en-CA" altLang="en-US" smtClean="0"/>
              <a:t>For the purpose of the UNDAF, </a:t>
            </a:r>
            <a:r>
              <a:rPr lang="en-CA" altLang="en-US" b="1" smtClean="0"/>
              <a:t>mutual accountability </a:t>
            </a:r>
            <a:r>
              <a:rPr lang="en-CA" altLang="en-US" smtClean="0"/>
              <a:t>is interpreted to mean the respective accountability of parties working together toward shared outcomes. </a:t>
            </a:r>
          </a:p>
          <a:p>
            <a:pPr eaLnBrk="1" hangingPunct="1"/>
            <a:r>
              <a:rPr lang="en-CA" altLang="en-US" smtClean="0"/>
              <a:t>This notion of respective accountability reflects the fact that accountability is</a:t>
            </a:r>
            <a:r>
              <a:rPr lang="en-CA" altLang="en-US" b="1" smtClean="0"/>
              <a:t> </a:t>
            </a:r>
            <a:r>
              <a:rPr lang="en-CA" altLang="en-US" b="1" u="sng" smtClean="0"/>
              <a:t>not</a:t>
            </a:r>
            <a:r>
              <a:rPr lang="en-CA" altLang="en-US" b="1" smtClean="0"/>
              <a:t> fungible </a:t>
            </a:r>
            <a:r>
              <a:rPr lang="en-CA" altLang="en-US" smtClean="0"/>
              <a:t>and must, in the final analysis, be attached to a specific actor. Many stakeholders contribute to UNDAF outcomes and each one of them is accountable for its contribution. </a:t>
            </a:r>
          </a:p>
          <a:p>
            <a:pPr eaLnBrk="1" hangingPunct="1"/>
            <a:r>
              <a:rPr lang="en-CA" altLang="en-US" smtClean="0"/>
              <a:t>[Note: Fungible - Interchangeable, returnable, or easily replaced]</a:t>
            </a:r>
          </a:p>
          <a:p>
            <a:pPr eaLnBrk="1" hangingPunct="1"/>
            <a:endParaRPr lang="en-CA" altLang="en-US" b="1" smtClean="0"/>
          </a:p>
          <a:p>
            <a:pPr eaLnBrk="1" hangingPunct="1"/>
            <a:r>
              <a:rPr lang="en-CA" altLang="en-US" b="1" smtClean="0"/>
              <a:t>2. National Ownership</a:t>
            </a:r>
          </a:p>
          <a:p>
            <a:pPr eaLnBrk="1" hangingPunct="1"/>
            <a:r>
              <a:rPr lang="en-CA" altLang="en-US" smtClean="0"/>
              <a:t>TCPR 62/208, “each country must take primary responsibility for its own development and …the role of national policies and development strategies cannot be overemphasized in the achievement of sustainable  development”. </a:t>
            </a:r>
          </a:p>
          <a:p>
            <a:pPr eaLnBrk="1" hangingPunct="1"/>
            <a:r>
              <a:rPr lang="en-CA" altLang="en-US" smtClean="0"/>
              <a:t>To maximize national ownership and sovereignty, programmes and projects of the United Nations must be based on national priorities, strategies and local needs. They complement national efforts. </a:t>
            </a:r>
          </a:p>
          <a:p>
            <a:pPr eaLnBrk="1" hangingPunct="1"/>
            <a:r>
              <a:rPr lang="en-CA" altLang="en-US" b="1" smtClean="0"/>
              <a:t>Impact and higher level results are predominantly owned by national actors </a:t>
            </a:r>
            <a:r>
              <a:rPr lang="en-CA" altLang="en-US" smtClean="0"/>
              <a:t>with the United Nations contributing to these results.</a:t>
            </a:r>
          </a:p>
          <a:p>
            <a:pPr eaLnBrk="1" hangingPunct="1"/>
            <a:r>
              <a:rPr lang="en-CA" altLang="en-US" smtClean="0"/>
              <a:t>A key aim of RBM is to ensure that national ownership goes beyond a few select persons to include as many diverse stakeholders as possible. For this reason, M&amp;E activities and the findings, recommendations and lessons learned should be </a:t>
            </a:r>
            <a:r>
              <a:rPr lang="en-CA" altLang="en-US" b="1" smtClean="0"/>
              <a:t>fully owned </a:t>
            </a:r>
            <a:r>
              <a:rPr lang="en-CA" altLang="en-US" smtClean="0"/>
              <a:t>by those responsible for the results and those who can make use of them. </a:t>
            </a:r>
          </a:p>
          <a:p>
            <a:pPr eaLnBrk="1" hangingPunct="1"/>
            <a:endParaRPr lang="en-CA" altLang="en-US" smtClean="0"/>
          </a:p>
          <a:p>
            <a:pPr eaLnBrk="1" hangingPunct="1"/>
            <a:r>
              <a:rPr lang="en-CA" altLang="en-US" b="1" smtClean="0"/>
              <a:t>3. Inclusiveness (or stakeholder engagement)</a:t>
            </a:r>
            <a:endParaRPr lang="en-CA" altLang="en-US" smtClean="0"/>
          </a:p>
          <a:p>
            <a:pPr eaLnBrk="1" hangingPunct="1"/>
            <a:r>
              <a:rPr lang="en-CA" altLang="en-US" smtClean="0"/>
              <a:t>A strong RBM process aims to engage stakeholders (including government institutions at national, sub-national and local levels, as well as civil society organizations and communities themselves) in thinking as openly and creatively</a:t>
            </a:r>
          </a:p>
          <a:p>
            <a:pPr eaLnBrk="1" hangingPunct="1"/>
            <a:r>
              <a:rPr lang="en-CA" altLang="en-US" smtClean="0"/>
              <a:t>as possible about what they want to achieve while encouraging them to organize themselves to achieve what they have agreed upon, including establishing a process to monitor and evaluate progress and use the information to</a:t>
            </a:r>
          </a:p>
          <a:p>
            <a:pPr eaLnBrk="1" hangingPunct="1"/>
            <a:r>
              <a:rPr lang="en-CA" altLang="en-US" smtClean="0"/>
              <a:t>improve performance. Engagement of all relevant stakeholders in all stages of the programming process maximizes the contribution that the United Nations system can make, through the UNDAF, to the national development process.</a:t>
            </a:r>
          </a:p>
          <a:p>
            <a:pPr eaLnBrk="1" hangingPunct="1"/>
            <a:r>
              <a:rPr lang="en-CA" altLang="en-US" smtClean="0"/>
              <a:t>IN conjunction with a HRBA, one cannot expect rights-holders to be responsible for results and indicators they do not help define, negotiate or agree upon. Stakeholder analysis should consider the mandate and interest of various partners.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smtClean="0"/>
              <a:t>Stage 1 was a stock-taking  of UN ME systems in support of Business Operations, including </a:t>
            </a:r>
            <a:r>
              <a:rPr lang="en-US" altLang="en-US" b="1" smtClean="0"/>
              <a:t>13 country pilots</a:t>
            </a:r>
            <a:r>
              <a:rPr lang="en-US" altLang="en-US" smtClean="0"/>
              <a:t> that have implemented a Business Operations Strategy (BOS) since January 2012. A recent survey of BOS pilot countries highlighted several important lessons that have been incorporated in this ME framework :</a:t>
            </a:r>
            <a:endParaRPr lang="en-CA" altLang="en-US" smtClean="0"/>
          </a:p>
          <a:p>
            <a:r>
              <a:rPr lang="en-US" altLang="en-US" smtClean="0"/>
              <a:t>- The need for standardized key performance indicators (KPIs) (</a:t>
            </a:r>
            <a:r>
              <a:rPr lang="en-CA" altLang="en-US" smtClean="0"/>
              <a:t>The survey found that nearly 60 percent of BOS pilot countries have not defined KPIs against which to monitor and measure performance)</a:t>
            </a:r>
            <a:r>
              <a:rPr lang="en-US" altLang="en-US" smtClean="0"/>
              <a:t>;</a:t>
            </a:r>
            <a:endParaRPr lang="en-CA" altLang="en-US" smtClean="0"/>
          </a:p>
          <a:p>
            <a:r>
              <a:rPr lang="en-US" altLang="en-US" smtClean="0"/>
              <a:t>- The availability of practical examples of both business operations results and indicators;</a:t>
            </a:r>
            <a:endParaRPr lang="en-CA" altLang="en-US" smtClean="0"/>
          </a:p>
          <a:p>
            <a:r>
              <a:rPr lang="en-US" altLang="en-US" smtClean="0"/>
              <a:t>- Clear guidance about the calculation of indicators, their requirements and limitations; and</a:t>
            </a:r>
            <a:endParaRPr lang="en-CA" altLang="en-US" smtClean="0"/>
          </a:p>
          <a:p>
            <a:r>
              <a:rPr lang="en-US" altLang="en-US" smtClean="0"/>
              <a:t>- Alignment of monitoring and reporting responsibilities and processes with those for the UNDAF.</a:t>
            </a:r>
            <a:endParaRPr lang="en-CA" altLang="en-US" smtClean="0"/>
          </a:p>
          <a:p>
            <a:r>
              <a:rPr lang="en-US" altLang="en-US" smtClean="0"/>
              <a:t> </a:t>
            </a:r>
            <a:endParaRPr lang="en-CA" altLang="en-US" smtClean="0"/>
          </a:p>
          <a:p>
            <a:r>
              <a:rPr lang="en-US" altLang="en-US" smtClean="0"/>
              <a:t>Stage 2 was an analysis</a:t>
            </a:r>
            <a:r>
              <a:rPr lang="en-CA" altLang="en-US" smtClean="0"/>
              <a:t> </a:t>
            </a:r>
            <a:r>
              <a:rPr lang="en-US" altLang="en-US" smtClean="0"/>
              <a:t>of </a:t>
            </a:r>
            <a:r>
              <a:rPr lang="en-CA" altLang="en-US" smtClean="0"/>
              <a:t>major approaches and trends for monitoring business operations performance </a:t>
            </a:r>
            <a:r>
              <a:rPr lang="en-GB" altLang="en-US" smtClean="0"/>
              <a:t>in private and public spheres outside the UN that are relevant to UN practice.</a:t>
            </a:r>
            <a:endParaRPr lang="en-CA" altLang="en-US" smtClean="0"/>
          </a:p>
          <a:p>
            <a:r>
              <a:rPr lang="en-GB" altLang="en-US" smtClean="0"/>
              <a:t> </a:t>
            </a:r>
            <a:endParaRPr lang="en-CA" altLang="en-US" smtClean="0"/>
          </a:p>
          <a:p>
            <a:r>
              <a:rPr lang="en-GB" altLang="en-US" smtClean="0"/>
              <a:t>Stage 3 involved the synthesis of these findings to prepare this ME framework. It was developed in consultation with multiple stakeholders including: </a:t>
            </a:r>
            <a:endParaRPr lang="en-CA" altLang="en-US" smtClean="0"/>
          </a:p>
          <a:p>
            <a:r>
              <a:rPr lang="en-US" altLang="en-US" smtClean="0"/>
              <a:t>UNDG Reference Group on Common Services </a:t>
            </a:r>
            <a:endParaRPr lang="en-CA" altLang="en-US" smtClean="0"/>
          </a:p>
          <a:p>
            <a:r>
              <a:rPr lang="en-GB" altLang="en-US" smtClean="0"/>
              <a:t>UN Development Operations Coordination Office</a:t>
            </a:r>
            <a:endParaRPr lang="en-CA" altLang="en-US" smtClean="0"/>
          </a:p>
          <a:p>
            <a:r>
              <a:rPr lang="en-GB" altLang="en-US" smtClean="0"/>
              <a:t>CEB Secretariat</a:t>
            </a:r>
            <a:endParaRPr lang="en-CA" altLang="en-US" smtClean="0"/>
          </a:p>
          <a:p>
            <a:r>
              <a:rPr lang="en-GB" altLang="en-US" smtClean="0"/>
              <a:t>HLCM Procurement Network</a:t>
            </a:r>
            <a:endParaRPr lang="en-CA" altLang="en-US" smtClean="0"/>
          </a:p>
          <a:p>
            <a:r>
              <a:rPr lang="en-US" altLang="en-US" smtClean="0"/>
              <a:t>Operations managers from BOS pilot countries.</a:t>
            </a:r>
            <a:endParaRPr lang="en-CA" altLang="en-US" smtClean="0"/>
          </a:p>
          <a:p>
            <a:endParaRPr lang="en-CA" altLang="en-US" smtClean="0"/>
          </a:p>
          <a:p>
            <a:r>
              <a:rPr lang="en-CA" altLang="en-US" smtClean="0"/>
              <a:t>References:</a:t>
            </a:r>
          </a:p>
          <a:p>
            <a:r>
              <a:rPr lang="en-CA" altLang="en-US" smtClean="0"/>
              <a:t>Monitoring and Evaluation Framework for UN Business Operations Harmonization at Country Level, </a:t>
            </a:r>
            <a:r>
              <a:rPr lang="en-CA" altLang="en-US" b="1" smtClean="0"/>
              <a:t>Stock Take Report</a:t>
            </a:r>
            <a:r>
              <a:rPr lang="en-CA" altLang="en-US" smtClean="0"/>
              <a:t>, 28 September, 2013. Alex MacKenzie MDC. </a:t>
            </a:r>
          </a:p>
          <a:p>
            <a:r>
              <a:rPr lang="en-CA" altLang="en-US" smtClean="0"/>
              <a:t>UN Business Operations Strategy Survey Report, UNDG, November 2013.</a:t>
            </a:r>
          </a:p>
          <a:p>
            <a:endParaRPr lang="en-CA" altLang="en-US" smtClean="0"/>
          </a:p>
          <a:p>
            <a:r>
              <a:rPr lang="en-CA" altLang="en-US" smtClean="0"/>
              <a:t>Monitoring and Evaluation Framework for UN Business Operations Harmonization at Country Level, </a:t>
            </a:r>
            <a:r>
              <a:rPr lang="en-CA" altLang="en-US" b="1" smtClean="0"/>
              <a:t>Industrial Practice Report</a:t>
            </a:r>
            <a:r>
              <a:rPr lang="en-CA" altLang="en-US" smtClean="0"/>
              <a:t>, 08 November, 2013. Alex MacKenzie MDC.</a:t>
            </a:r>
          </a:p>
          <a:p>
            <a:endParaRPr lang="en-CA" altLang="en-US" smtClean="0"/>
          </a:p>
        </p:txBody>
      </p:sp>
      <p:sp>
        <p:nvSpPr>
          <p:cNvPr id="4608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000">
                <a:solidFill>
                  <a:schemeClr val="tx1"/>
                </a:solidFill>
                <a:latin typeface="Arial" charset="0"/>
              </a:defRPr>
            </a:lvl1pPr>
            <a:lvl2pPr marL="742950" indent="-285750" eaLnBrk="0" hangingPunct="0">
              <a:spcBef>
                <a:spcPct val="30000"/>
              </a:spcBef>
              <a:defRPr sz="1000">
                <a:solidFill>
                  <a:schemeClr val="tx1"/>
                </a:solidFill>
                <a:latin typeface="Arial" charset="0"/>
              </a:defRPr>
            </a:lvl2pPr>
            <a:lvl3pPr marL="1143000" indent="-228600" eaLnBrk="0" hangingPunct="0">
              <a:spcBef>
                <a:spcPct val="30000"/>
              </a:spcBef>
              <a:defRPr sz="1000">
                <a:solidFill>
                  <a:schemeClr val="tx1"/>
                </a:solidFill>
                <a:latin typeface="Arial" charset="0"/>
              </a:defRPr>
            </a:lvl3pPr>
            <a:lvl4pPr marL="1600200" indent="-228600" eaLnBrk="0" hangingPunct="0">
              <a:spcBef>
                <a:spcPct val="30000"/>
              </a:spcBef>
              <a:defRPr sz="1000">
                <a:solidFill>
                  <a:schemeClr val="tx1"/>
                </a:solidFill>
                <a:latin typeface="Arial" charset="0"/>
              </a:defRPr>
            </a:lvl4pPr>
            <a:lvl5pPr marL="2057400" indent="-228600" eaLnBrk="0" hangingPunct="0">
              <a:spcBef>
                <a:spcPct val="30000"/>
              </a:spcBef>
              <a:defRPr sz="1000">
                <a:solidFill>
                  <a:schemeClr val="tx1"/>
                </a:solidFill>
                <a:latin typeface="Arial" charset="0"/>
              </a:defRPr>
            </a:lvl5pPr>
            <a:lvl6pPr marL="2514600" indent="-228600" eaLnBrk="0" fontAlgn="base" hangingPunct="0">
              <a:spcBef>
                <a:spcPct val="30000"/>
              </a:spcBef>
              <a:spcAft>
                <a:spcPct val="0"/>
              </a:spcAft>
              <a:defRPr sz="1000">
                <a:solidFill>
                  <a:schemeClr val="tx1"/>
                </a:solidFill>
                <a:latin typeface="Arial" charset="0"/>
              </a:defRPr>
            </a:lvl6pPr>
            <a:lvl7pPr marL="2971800" indent="-228600" eaLnBrk="0" fontAlgn="base" hangingPunct="0">
              <a:spcBef>
                <a:spcPct val="30000"/>
              </a:spcBef>
              <a:spcAft>
                <a:spcPct val="0"/>
              </a:spcAft>
              <a:defRPr sz="1000">
                <a:solidFill>
                  <a:schemeClr val="tx1"/>
                </a:solidFill>
                <a:latin typeface="Arial" charset="0"/>
              </a:defRPr>
            </a:lvl7pPr>
            <a:lvl8pPr marL="3429000" indent="-228600" eaLnBrk="0" fontAlgn="base" hangingPunct="0">
              <a:spcBef>
                <a:spcPct val="30000"/>
              </a:spcBef>
              <a:spcAft>
                <a:spcPct val="0"/>
              </a:spcAft>
              <a:defRPr sz="1000">
                <a:solidFill>
                  <a:schemeClr val="tx1"/>
                </a:solidFill>
                <a:latin typeface="Arial" charset="0"/>
              </a:defRPr>
            </a:lvl8pPr>
            <a:lvl9pPr marL="3886200" indent="-228600" eaLnBrk="0" fontAlgn="base" hangingPunct="0">
              <a:spcBef>
                <a:spcPct val="30000"/>
              </a:spcBef>
              <a:spcAft>
                <a:spcPct val="0"/>
              </a:spcAft>
              <a:defRPr sz="1000">
                <a:solidFill>
                  <a:schemeClr val="tx1"/>
                </a:solidFill>
                <a:latin typeface="Arial" charset="0"/>
              </a:defRPr>
            </a:lvl9pPr>
          </a:lstStyle>
          <a:p>
            <a:pPr eaLnBrk="1" hangingPunct="1">
              <a:spcBef>
                <a:spcPct val="0"/>
              </a:spcBef>
            </a:pPr>
            <a:fld id="{033930AA-4186-458A-9E79-0AC9A54203CA}" type="slidenum">
              <a:rPr lang="en-GB" altLang="en-US" sz="1200" smtClean="0">
                <a:latin typeface="Times New Roman" pitchFamily="18" charset="0"/>
              </a:rPr>
              <a:pPr eaLnBrk="1" hangingPunct="1">
                <a:spcBef>
                  <a:spcPct val="0"/>
                </a:spcBef>
              </a:pPr>
              <a:t>15</a:t>
            </a:fld>
            <a:endParaRPr lang="en-GB" altLang="en-US" sz="1200"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smtClean="0"/>
              <a:t>This framework is applicable to all countries where the UN has a programme and operations presence, and where the UNCT seeks to find savings and reduce transaction costs from common services and harmonized business solutions. </a:t>
            </a:r>
          </a:p>
          <a:p>
            <a:r>
              <a:rPr lang="en-CA" altLang="en-US" smtClean="0"/>
              <a:t> </a:t>
            </a:r>
          </a:p>
          <a:p>
            <a:r>
              <a:rPr lang="en-CA" altLang="en-US" smtClean="0"/>
              <a:t>Results and indicators related to Business Operations Harmonization should be included in the Annual Work Plan of the country Operations Management Team (OMT). </a:t>
            </a:r>
          </a:p>
          <a:p>
            <a:r>
              <a:rPr lang="en-CA" altLang="en-US" smtClean="0"/>
              <a:t> </a:t>
            </a:r>
          </a:p>
          <a:p>
            <a:r>
              <a:rPr lang="en-CA" altLang="en-US" smtClean="0"/>
              <a:t>Use of this framework does </a:t>
            </a:r>
            <a:r>
              <a:rPr lang="en-CA" altLang="en-US" b="1" u="sng" smtClean="0"/>
              <a:t>not</a:t>
            </a:r>
            <a:r>
              <a:rPr lang="en-CA" altLang="en-US" smtClean="0"/>
              <a:t> require a Business Operations Strategy (BOS), but it will be most effective  when paired with a BOS. This is because a BOS includes a baseline analysis of spending on major categories of goods and services which facilitates the calculation and comparison of key performance indicators over time. </a:t>
            </a:r>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000">
                <a:solidFill>
                  <a:schemeClr val="tx1"/>
                </a:solidFill>
                <a:latin typeface="Arial" charset="0"/>
              </a:defRPr>
            </a:lvl1pPr>
            <a:lvl2pPr marL="742950" indent="-285750" eaLnBrk="0" hangingPunct="0">
              <a:spcBef>
                <a:spcPct val="30000"/>
              </a:spcBef>
              <a:defRPr sz="1000">
                <a:solidFill>
                  <a:schemeClr val="tx1"/>
                </a:solidFill>
                <a:latin typeface="Arial" charset="0"/>
              </a:defRPr>
            </a:lvl2pPr>
            <a:lvl3pPr marL="1143000" indent="-228600" eaLnBrk="0" hangingPunct="0">
              <a:spcBef>
                <a:spcPct val="30000"/>
              </a:spcBef>
              <a:defRPr sz="1000">
                <a:solidFill>
                  <a:schemeClr val="tx1"/>
                </a:solidFill>
                <a:latin typeface="Arial" charset="0"/>
              </a:defRPr>
            </a:lvl3pPr>
            <a:lvl4pPr marL="1600200" indent="-228600" eaLnBrk="0" hangingPunct="0">
              <a:spcBef>
                <a:spcPct val="30000"/>
              </a:spcBef>
              <a:defRPr sz="1000">
                <a:solidFill>
                  <a:schemeClr val="tx1"/>
                </a:solidFill>
                <a:latin typeface="Arial" charset="0"/>
              </a:defRPr>
            </a:lvl4pPr>
            <a:lvl5pPr marL="2057400" indent="-228600" eaLnBrk="0" hangingPunct="0">
              <a:spcBef>
                <a:spcPct val="30000"/>
              </a:spcBef>
              <a:defRPr sz="1000">
                <a:solidFill>
                  <a:schemeClr val="tx1"/>
                </a:solidFill>
                <a:latin typeface="Arial" charset="0"/>
              </a:defRPr>
            </a:lvl5pPr>
            <a:lvl6pPr marL="2514600" indent="-228600" eaLnBrk="0" fontAlgn="base" hangingPunct="0">
              <a:spcBef>
                <a:spcPct val="30000"/>
              </a:spcBef>
              <a:spcAft>
                <a:spcPct val="0"/>
              </a:spcAft>
              <a:defRPr sz="1000">
                <a:solidFill>
                  <a:schemeClr val="tx1"/>
                </a:solidFill>
                <a:latin typeface="Arial" charset="0"/>
              </a:defRPr>
            </a:lvl6pPr>
            <a:lvl7pPr marL="2971800" indent="-228600" eaLnBrk="0" fontAlgn="base" hangingPunct="0">
              <a:spcBef>
                <a:spcPct val="30000"/>
              </a:spcBef>
              <a:spcAft>
                <a:spcPct val="0"/>
              </a:spcAft>
              <a:defRPr sz="1000">
                <a:solidFill>
                  <a:schemeClr val="tx1"/>
                </a:solidFill>
                <a:latin typeface="Arial" charset="0"/>
              </a:defRPr>
            </a:lvl7pPr>
            <a:lvl8pPr marL="3429000" indent="-228600" eaLnBrk="0" fontAlgn="base" hangingPunct="0">
              <a:spcBef>
                <a:spcPct val="30000"/>
              </a:spcBef>
              <a:spcAft>
                <a:spcPct val="0"/>
              </a:spcAft>
              <a:defRPr sz="1000">
                <a:solidFill>
                  <a:schemeClr val="tx1"/>
                </a:solidFill>
                <a:latin typeface="Arial" charset="0"/>
              </a:defRPr>
            </a:lvl8pPr>
            <a:lvl9pPr marL="3886200" indent="-228600" eaLnBrk="0" fontAlgn="base" hangingPunct="0">
              <a:spcBef>
                <a:spcPct val="30000"/>
              </a:spcBef>
              <a:spcAft>
                <a:spcPct val="0"/>
              </a:spcAft>
              <a:defRPr sz="1000">
                <a:solidFill>
                  <a:schemeClr val="tx1"/>
                </a:solidFill>
                <a:latin typeface="Arial" charset="0"/>
              </a:defRPr>
            </a:lvl9pPr>
          </a:lstStyle>
          <a:p>
            <a:pPr eaLnBrk="1" hangingPunct="1">
              <a:spcBef>
                <a:spcPct val="0"/>
              </a:spcBef>
            </a:pPr>
            <a:fld id="{D21E11DC-DE7D-4F3A-BD10-6CB03FEC11D3}" type="slidenum">
              <a:rPr lang="en-GB" altLang="en-US" sz="1200" smtClean="0">
                <a:latin typeface="Times New Roman" pitchFamily="18" charset="0"/>
              </a:rPr>
              <a:pPr eaLnBrk="1" hangingPunct="1">
                <a:spcBef>
                  <a:spcPct val="0"/>
                </a:spcBef>
              </a:pPr>
              <a:t>18</a:t>
            </a:fld>
            <a:endParaRPr lang="en-GB" altLang="en-US" sz="1200"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dirty="0" smtClean="0"/>
              <a:t>…from Industrial Practice Report, A. </a:t>
            </a:r>
            <a:r>
              <a:rPr lang="en-US" altLang="en-US" b="1" dirty="0" err="1" smtClean="0"/>
              <a:t>MacKenzie</a:t>
            </a:r>
            <a:r>
              <a:rPr lang="en-US" altLang="en-US" b="1" dirty="0" smtClean="0"/>
              <a:t>.</a:t>
            </a:r>
            <a:endParaRPr lang="en-CA" altLang="en-US" dirty="0" smtClean="0"/>
          </a:p>
          <a:p>
            <a:endParaRPr lang="en-CA" altLang="en-US" dirty="0" smtClean="0"/>
          </a:p>
          <a:p>
            <a:r>
              <a:rPr lang="en-CA" altLang="en-US" b="1" dirty="0" smtClean="0"/>
              <a:t>KPIs…</a:t>
            </a:r>
          </a:p>
          <a:p>
            <a:endParaRPr lang="en-CA" altLang="en-US" b="1" dirty="0" smtClean="0"/>
          </a:p>
          <a:p>
            <a:r>
              <a:rPr lang="en-CA" altLang="en-US" b="1" dirty="0" smtClean="0"/>
              <a:t>Performance Indicator</a:t>
            </a:r>
            <a:r>
              <a:rPr lang="en-CA" altLang="en-US" dirty="0" smtClean="0"/>
              <a:t> - A generic term encompassing the quantitative or qualitative basis by which objectives are established and performance is assessed. It helps quantify the achievement of result.</a:t>
            </a:r>
          </a:p>
          <a:p>
            <a:endParaRPr lang="en-CA" altLang="en-US" b="1" dirty="0" smtClean="0"/>
          </a:p>
          <a:p>
            <a:r>
              <a:rPr lang="en-CA" altLang="en-US" b="1" dirty="0" smtClean="0"/>
              <a:t>Key Performance Indicator</a:t>
            </a:r>
            <a:r>
              <a:rPr lang="en-CA" altLang="en-US" dirty="0" smtClean="0"/>
              <a:t> -  An indicator that is considered key for monitoring the performance of a strategic objective, outcome, or key result area important to the growth of the organization overall. KPIs make objectives quantifiable providing visibility into the performance of individuals, teams, departments and organizations and enabling decision-makers to take action in achieving the desired outcomes. Typically, monitored and communicated through dashboards, scorecards, and other forms of performance reports . </a:t>
            </a:r>
            <a:r>
              <a:rPr lang="en-CA" altLang="en-US" u="sng" dirty="0" smtClean="0">
                <a:hlinkClick r:id="rId3"/>
              </a:rPr>
              <a:t>KPI Institute</a:t>
            </a:r>
            <a:r>
              <a:rPr lang="en-CA" altLang="en-US" u="sng" dirty="0" smtClean="0"/>
              <a:t> </a:t>
            </a:r>
            <a:r>
              <a:rPr lang="en-CA" altLang="en-US" dirty="0" smtClean="0"/>
              <a:t>Sept 2013.</a:t>
            </a:r>
          </a:p>
          <a:p>
            <a:endParaRPr lang="en-CA" altLang="en-US" dirty="0" smtClean="0"/>
          </a:p>
          <a:p>
            <a:r>
              <a:rPr lang="en-CA" altLang="en-US" dirty="0" smtClean="0"/>
              <a:t>In the private sector, KPIs are tailor-made to the specific business and are adjusted frequently as business conditions change. Industry practice warns against using too many metrics and to focus on a manageable set linked directly to what drives value, usually between </a:t>
            </a:r>
            <a:r>
              <a:rPr lang="en-CA" altLang="en-US" b="1" dirty="0" smtClean="0"/>
              <a:t>four and ten measures</a:t>
            </a:r>
            <a:r>
              <a:rPr lang="en-CA" altLang="en-US" dirty="0" smtClean="0"/>
              <a:t> are likely to be </a:t>
            </a:r>
            <a:r>
              <a:rPr lang="en-CA" altLang="en-US" i="1" dirty="0" smtClean="0"/>
              <a:t>key</a:t>
            </a:r>
            <a:r>
              <a:rPr lang="en-CA" altLang="en-US" dirty="0" smtClean="0"/>
              <a:t> for most companies. When KPIs change, the rationale for the change, how and when data will be reported must be communicated transparently. </a:t>
            </a:r>
          </a:p>
          <a:p>
            <a:r>
              <a:rPr lang="en-CA" altLang="en-US" dirty="0" smtClean="0"/>
              <a:t> </a:t>
            </a:r>
          </a:p>
          <a:p>
            <a:r>
              <a:rPr lang="en-CA" altLang="en-US" dirty="0" smtClean="0"/>
              <a:t>This affirms that finding from the Stock-Take report that the ME framework for business operations harmonization at country level should include a </a:t>
            </a:r>
            <a:r>
              <a:rPr lang="en-CA" altLang="en-US" i="1" dirty="0" smtClean="0"/>
              <a:t>minimum</a:t>
            </a:r>
            <a:r>
              <a:rPr lang="en-CA" altLang="en-US" dirty="0" smtClean="0"/>
              <a:t> set of </a:t>
            </a:r>
            <a:r>
              <a:rPr lang="en-CA" altLang="en-US" u="sng" dirty="0" smtClean="0"/>
              <a:t>key</a:t>
            </a:r>
            <a:r>
              <a:rPr lang="en-CA" altLang="en-US" dirty="0" smtClean="0"/>
              <a:t> performance indicators that are required, driven by overall strategic goals, and a broader set of optional results and indicators that can be used to tailor their frameworks to specific country situations.</a:t>
            </a:r>
          </a:p>
          <a:p>
            <a:endParaRPr lang="en-CA" altLang="en-US" dirty="0" smtClean="0"/>
          </a:p>
          <a:p>
            <a:r>
              <a:rPr lang="en-CA" altLang="en-US" dirty="0" smtClean="0"/>
              <a:t>Scorecards and other performance monitoring tools and their KPIs should be aligned with strategies and objectives</a:t>
            </a:r>
          </a:p>
          <a:p>
            <a:endParaRPr lang="en-CA" altLang="en-US" dirty="0" smtClean="0"/>
          </a:p>
          <a:p>
            <a:r>
              <a:rPr lang="en-CA" altLang="en-US" dirty="0" smtClean="0"/>
              <a:t>McKinsey &amp; Company, Building the Healthy Corporation, August 2005.</a:t>
            </a:r>
          </a:p>
          <a:p>
            <a:r>
              <a:rPr lang="en-CA" altLang="en-US" dirty="0" smtClean="0"/>
              <a:t>Price Waterhouse Coopers, Guide to KPIs, 2013. 5. See also: Cronin, G., Measuring strategic progress: Choosing and using KPIs, Accountancy Ireland, 2007.</a:t>
            </a:r>
          </a:p>
          <a:p>
            <a:endParaRPr lang="en-CA" altLang="en-US" dirty="0" smtClean="0"/>
          </a:p>
        </p:txBody>
      </p:sp>
      <p:sp>
        <p:nvSpPr>
          <p:cNvPr id="481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000">
                <a:solidFill>
                  <a:schemeClr val="tx1"/>
                </a:solidFill>
                <a:latin typeface="Arial" charset="0"/>
              </a:defRPr>
            </a:lvl1pPr>
            <a:lvl2pPr marL="742950" indent="-285750" eaLnBrk="0" hangingPunct="0">
              <a:spcBef>
                <a:spcPct val="30000"/>
              </a:spcBef>
              <a:defRPr sz="1000">
                <a:solidFill>
                  <a:schemeClr val="tx1"/>
                </a:solidFill>
                <a:latin typeface="Arial" charset="0"/>
              </a:defRPr>
            </a:lvl2pPr>
            <a:lvl3pPr marL="1143000" indent="-228600" eaLnBrk="0" hangingPunct="0">
              <a:spcBef>
                <a:spcPct val="30000"/>
              </a:spcBef>
              <a:defRPr sz="1000">
                <a:solidFill>
                  <a:schemeClr val="tx1"/>
                </a:solidFill>
                <a:latin typeface="Arial" charset="0"/>
              </a:defRPr>
            </a:lvl3pPr>
            <a:lvl4pPr marL="1600200" indent="-228600" eaLnBrk="0" hangingPunct="0">
              <a:spcBef>
                <a:spcPct val="30000"/>
              </a:spcBef>
              <a:defRPr sz="1000">
                <a:solidFill>
                  <a:schemeClr val="tx1"/>
                </a:solidFill>
                <a:latin typeface="Arial" charset="0"/>
              </a:defRPr>
            </a:lvl4pPr>
            <a:lvl5pPr marL="2057400" indent="-228600" eaLnBrk="0" hangingPunct="0">
              <a:spcBef>
                <a:spcPct val="30000"/>
              </a:spcBef>
              <a:defRPr sz="1000">
                <a:solidFill>
                  <a:schemeClr val="tx1"/>
                </a:solidFill>
                <a:latin typeface="Arial" charset="0"/>
              </a:defRPr>
            </a:lvl5pPr>
            <a:lvl6pPr marL="2514600" indent="-228600" eaLnBrk="0" fontAlgn="base" hangingPunct="0">
              <a:spcBef>
                <a:spcPct val="30000"/>
              </a:spcBef>
              <a:spcAft>
                <a:spcPct val="0"/>
              </a:spcAft>
              <a:defRPr sz="1000">
                <a:solidFill>
                  <a:schemeClr val="tx1"/>
                </a:solidFill>
                <a:latin typeface="Arial" charset="0"/>
              </a:defRPr>
            </a:lvl6pPr>
            <a:lvl7pPr marL="2971800" indent="-228600" eaLnBrk="0" fontAlgn="base" hangingPunct="0">
              <a:spcBef>
                <a:spcPct val="30000"/>
              </a:spcBef>
              <a:spcAft>
                <a:spcPct val="0"/>
              </a:spcAft>
              <a:defRPr sz="1000">
                <a:solidFill>
                  <a:schemeClr val="tx1"/>
                </a:solidFill>
                <a:latin typeface="Arial" charset="0"/>
              </a:defRPr>
            </a:lvl7pPr>
            <a:lvl8pPr marL="3429000" indent="-228600" eaLnBrk="0" fontAlgn="base" hangingPunct="0">
              <a:spcBef>
                <a:spcPct val="30000"/>
              </a:spcBef>
              <a:spcAft>
                <a:spcPct val="0"/>
              </a:spcAft>
              <a:defRPr sz="1000">
                <a:solidFill>
                  <a:schemeClr val="tx1"/>
                </a:solidFill>
                <a:latin typeface="Arial" charset="0"/>
              </a:defRPr>
            </a:lvl8pPr>
            <a:lvl9pPr marL="3886200" indent="-228600" eaLnBrk="0" fontAlgn="base" hangingPunct="0">
              <a:spcBef>
                <a:spcPct val="30000"/>
              </a:spcBef>
              <a:spcAft>
                <a:spcPct val="0"/>
              </a:spcAft>
              <a:defRPr sz="1000">
                <a:solidFill>
                  <a:schemeClr val="tx1"/>
                </a:solidFill>
                <a:latin typeface="Arial" charset="0"/>
              </a:defRPr>
            </a:lvl9pPr>
          </a:lstStyle>
          <a:p>
            <a:pPr eaLnBrk="1" hangingPunct="1">
              <a:spcBef>
                <a:spcPct val="0"/>
              </a:spcBef>
            </a:pPr>
            <a:fld id="{4E9A8C92-7921-4B70-86C8-5BBFBA3A4E53}" type="slidenum">
              <a:rPr lang="en-GB" altLang="en-US" sz="1200" smtClean="0">
                <a:latin typeface="Times New Roman" pitchFamily="18" charset="0"/>
              </a:rPr>
              <a:pPr eaLnBrk="1" hangingPunct="1">
                <a:spcBef>
                  <a:spcPct val="0"/>
                </a:spcBef>
              </a:pPr>
              <a:t>21</a:t>
            </a:fld>
            <a:endParaRPr lang="en-GB" altLang="en-US" sz="120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smtClean="0"/>
          </a:p>
        </p:txBody>
      </p:sp>
      <p:sp>
        <p:nvSpPr>
          <p:cNvPr id="491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000">
                <a:solidFill>
                  <a:schemeClr val="tx1"/>
                </a:solidFill>
                <a:latin typeface="Arial" charset="0"/>
              </a:defRPr>
            </a:lvl1pPr>
            <a:lvl2pPr marL="742950" indent="-285750" eaLnBrk="0" hangingPunct="0">
              <a:spcBef>
                <a:spcPct val="30000"/>
              </a:spcBef>
              <a:defRPr sz="1000">
                <a:solidFill>
                  <a:schemeClr val="tx1"/>
                </a:solidFill>
                <a:latin typeface="Arial" charset="0"/>
              </a:defRPr>
            </a:lvl2pPr>
            <a:lvl3pPr marL="1143000" indent="-228600" eaLnBrk="0" hangingPunct="0">
              <a:spcBef>
                <a:spcPct val="30000"/>
              </a:spcBef>
              <a:defRPr sz="1000">
                <a:solidFill>
                  <a:schemeClr val="tx1"/>
                </a:solidFill>
                <a:latin typeface="Arial" charset="0"/>
              </a:defRPr>
            </a:lvl3pPr>
            <a:lvl4pPr marL="1600200" indent="-228600" eaLnBrk="0" hangingPunct="0">
              <a:spcBef>
                <a:spcPct val="30000"/>
              </a:spcBef>
              <a:defRPr sz="1000">
                <a:solidFill>
                  <a:schemeClr val="tx1"/>
                </a:solidFill>
                <a:latin typeface="Arial" charset="0"/>
              </a:defRPr>
            </a:lvl4pPr>
            <a:lvl5pPr marL="2057400" indent="-228600" eaLnBrk="0" hangingPunct="0">
              <a:spcBef>
                <a:spcPct val="30000"/>
              </a:spcBef>
              <a:defRPr sz="1000">
                <a:solidFill>
                  <a:schemeClr val="tx1"/>
                </a:solidFill>
                <a:latin typeface="Arial" charset="0"/>
              </a:defRPr>
            </a:lvl5pPr>
            <a:lvl6pPr marL="2514600" indent="-228600" eaLnBrk="0" fontAlgn="base" hangingPunct="0">
              <a:spcBef>
                <a:spcPct val="30000"/>
              </a:spcBef>
              <a:spcAft>
                <a:spcPct val="0"/>
              </a:spcAft>
              <a:defRPr sz="1000">
                <a:solidFill>
                  <a:schemeClr val="tx1"/>
                </a:solidFill>
                <a:latin typeface="Arial" charset="0"/>
              </a:defRPr>
            </a:lvl6pPr>
            <a:lvl7pPr marL="2971800" indent="-228600" eaLnBrk="0" fontAlgn="base" hangingPunct="0">
              <a:spcBef>
                <a:spcPct val="30000"/>
              </a:spcBef>
              <a:spcAft>
                <a:spcPct val="0"/>
              </a:spcAft>
              <a:defRPr sz="1000">
                <a:solidFill>
                  <a:schemeClr val="tx1"/>
                </a:solidFill>
                <a:latin typeface="Arial" charset="0"/>
              </a:defRPr>
            </a:lvl7pPr>
            <a:lvl8pPr marL="3429000" indent="-228600" eaLnBrk="0" fontAlgn="base" hangingPunct="0">
              <a:spcBef>
                <a:spcPct val="30000"/>
              </a:spcBef>
              <a:spcAft>
                <a:spcPct val="0"/>
              </a:spcAft>
              <a:defRPr sz="1000">
                <a:solidFill>
                  <a:schemeClr val="tx1"/>
                </a:solidFill>
                <a:latin typeface="Arial" charset="0"/>
              </a:defRPr>
            </a:lvl8pPr>
            <a:lvl9pPr marL="3886200" indent="-228600" eaLnBrk="0" fontAlgn="base" hangingPunct="0">
              <a:spcBef>
                <a:spcPct val="30000"/>
              </a:spcBef>
              <a:spcAft>
                <a:spcPct val="0"/>
              </a:spcAft>
              <a:defRPr sz="1000">
                <a:solidFill>
                  <a:schemeClr val="tx1"/>
                </a:solidFill>
                <a:latin typeface="Arial" charset="0"/>
              </a:defRPr>
            </a:lvl9pPr>
          </a:lstStyle>
          <a:p>
            <a:pPr eaLnBrk="1" hangingPunct="1">
              <a:spcBef>
                <a:spcPct val="0"/>
              </a:spcBef>
            </a:pPr>
            <a:fld id="{0DA639E0-DF45-4F4E-9549-32805B4CA174}" type="slidenum">
              <a:rPr lang="en-GB" altLang="en-US" sz="1200" smtClean="0">
                <a:latin typeface="Times New Roman" pitchFamily="18" charset="0"/>
              </a:rPr>
              <a:pPr eaLnBrk="1" hangingPunct="1">
                <a:spcBef>
                  <a:spcPct val="0"/>
                </a:spcBef>
              </a:pPr>
              <a:t>23</a:t>
            </a:fld>
            <a:endParaRPr lang="en-GB" altLang="en-US" sz="120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smtClean="0"/>
              <a:t>Collaborative Procurement</a:t>
            </a:r>
          </a:p>
          <a:p>
            <a:endParaRPr lang="en-CA" altLang="en-US" smtClean="0"/>
          </a:p>
          <a:p>
            <a:r>
              <a:rPr lang="en-CA" altLang="en-US" smtClean="0"/>
              <a:t>Contracts or long term agreements (LTA) utilised or concluded through the efforts of two or more UN Agencies </a:t>
            </a:r>
          </a:p>
          <a:p>
            <a:endParaRPr lang="en-CA" altLang="en-US" smtClean="0"/>
          </a:p>
          <a:p>
            <a:r>
              <a:rPr lang="en-CA" altLang="en-US" smtClean="0"/>
              <a:t>Equated with terms: </a:t>
            </a:r>
          </a:p>
          <a:p>
            <a:pPr lvl="1"/>
            <a:r>
              <a:rPr lang="en-CA" altLang="en-US" smtClean="0"/>
              <a:t>(1) Common Procurement</a:t>
            </a:r>
          </a:p>
          <a:p>
            <a:pPr lvl="1"/>
            <a:r>
              <a:rPr lang="en-CA" altLang="en-US" smtClean="0"/>
              <a:t>(2) Harmonized Procurement</a:t>
            </a:r>
          </a:p>
          <a:p>
            <a:endParaRPr lang="en-CA" altLang="en-US" smtClean="0"/>
          </a:p>
        </p:txBody>
      </p:sp>
      <p:sp>
        <p:nvSpPr>
          <p:cNvPr id="501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000">
                <a:solidFill>
                  <a:schemeClr val="tx1"/>
                </a:solidFill>
                <a:latin typeface="Arial" charset="0"/>
              </a:defRPr>
            </a:lvl1pPr>
            <a:lvl2pPr marL="742950" indent="-285750" eaLnBrk="0" hangingPunct="0">
              <a:spcBef>
                <a:spcPct val="30000"/>
              </a:spcBef>
              <a:defRPr sz="1000">
                <a:solidFill>
                  <a:schemeClr val="tx1"/>
                </a:solidFill>
                <a:latin typeface="Arial" charset="0"/>
              </a:defRPr>
            </a:lvl2pPr>
            <a:lvl3pPr marL="1143000" indent="-228600" eaLnBrk="0" hangingPunct="0">
              <a:spcBef>
                <a:spcPct val="30000"/>
              </a:spcBef>
              <a:defRPr sz="1000">
                <a:solidFill>
                  <a:schemeClr val="tx1"/>
                </a:solidFill>
                <a:latin typeface="Arial" charset="0"/>
              </a:defRPr>
            </a:lvl3pPr>
            <a:lvl4pPr marL="1600200" indent="-228600" eaLnBrk="0" hangingPunct="0">
              <a:spcBef>
                <a:spcPct val="30000"/>
              </a:spcBef>
              <a:defRPr sz="1000">
                <a:solidFill>
                  <a:schemeClr val="tx1"/>
                </a:solidFill>
                <a:latin typeface="Arial" charset="0"/>
              </a:defRPr>
            </a:lvl4pPr>
            <a:lvl5pPr marL="2057400" indent="-228600" eaLnBrk="0" hangingPunct="0">
              <a:spcBef>
                <a:spcPct val="30000"/>
              </a:spcBef>
              <a:defRPr sz="1000">
                <a:solidFill>
                  <a:schemeClr val="tx1"/>
                </a:solidFill>
                <a:latin typeface="Arial" charset="0"/>
              </a:defRPr>
            </a:lvl5pPr>
            <a:lvl6pPr marL="2514600" indent="-228600" eaLnBrk="0" fontAlgn="base" hangingPunct="0">
              <a:spcBef>
                <a:spcPct val="30000"/>
              </a:spcBef>
              <a:spcAft>
                <a:spcPct val="0"/>
              </a:spcAft>
              <a:defRPr sz="1000">
                <a:solidFill>
                  <a:schemeClr val="tx1"/>
                </a:solidFill>
                <a:latin typeface="Arial" charset="0"/>
              </a:defRPr>
            </a:lvl6pPr>
            <a:lvl7pPr marL="2971800" indent="-228600" eaLnBrk="0" fontAlgn="base" hangingPunct="0">
              <a:spcBef>
                <a:spcPct val="30000"/>
              </a:spcBef>
              <a:spcAft>
                <a:spcPct val="0"/>
              </a:spcAft>
              <a:defRPr sz="1000">
                <a:solidFill>
                  <a:schemeClr val="tx1"/>
                </a:solidFill>
                <a:latin typeface="Arial" charset="0"/>
              </a:defRPr>
            </a:lvl7pPr>
            <a:lvl8pPr marL="3429000" indent="-228600" eaLnBrk="0" fontAlgn="base" hangingPunct="0">
              <a:spcBef>
                <a:spcPct val="30000"/>
              </a:spcBef>
              <a:spcAft>
                <a:spcPct val="0"/>
              </a:spcAft>
              <a:defRPr sz="1000">
                <a:solidFill>
                  <a:schemeClr val="tx1"/>
                </a:solidFill>
                <a:latin typeface="Arial" charset="0"/>
              </a:defRPr>
            </a:lvl8pPr>
            <a:lvl9pPr marL="3886200" indent="-228600" eaLnBrk="0" fontAlgn="base" hangingPunct="0">
              <a:spcBef>
                <a:spcPct val="30000"/>
              </a:spcBef>
              <a:spcAft>
                <a:spcPct val="0"/>
              </a:spcAft>
              <a:defRPr sz="1000">
                <a:solidFill>
                  <a:schemeClr val="tx1"/>
                </a:solidFill>
                <a:latin typeface="Arial" charset="0"/>
              </a:defRPr>
            </a:lvl9pPr>
          </a:lstStyle>
          <a:p>
            <a:pPr eaLnBrk="1" hangingPunct="1">
              <a:spcBef>
                <a:spcPct val="0"/>
              </a:spcBef>
            </a:pPr>
            <a:fld id="{6F426AAA-9233-4B6C-ACEA-C2515BCB4B24}" type="slidenum">
              <a:rPr lang="en-GB" altLang="en-US" sz="1200" smtClean="0">
                <a:latin typeface="Times New Roman" pitchFamily="18" charset="0"/>
              </a:rPr>
              <a:pPr eaLnBrk="1" hangingPunct="1">
                <a:spcBef>
                  <a:spcPct val="0"/>
                </a:spcBef>
              </a:pPr>
              <a:t>24</a:t>
            </a:fld>
            <a:endParaRPr lang="en-GB" altLang="en-US" sz="120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CA" b="1" dirty="0" smtClean="0"/>
              <a:t>a) Micro level: UNCT and OMT</a:t>
            </a:r>
            <a:endParaRPr lang="en-CA" dirty="0" smtClean="0"/>
          </a:p>
          <a:p>
            <a:pPr>
              <a:defRPr/>
            </a:pPr>
            <a:r>
              <a:rPr lang="en-CA" dirty="0" smtClean="0"/>
              <a:t> </a:t>
            </a:r>
          </a:p>
          <a:p>
            <a:pPr>
              <a:defRPr/>
            </a:pPr>
            <a:r>
              <a:rPr lang="en-US" b="1" dirty="0" smtClean="0"/>
              <a:t>Step 1. Routine monitoring and reviews against OMT work plan</a:t>
            </a:r>
            <a:endParaRPr lang="en-CA" dirty="0" smtClean="0"/>
          </a:p>
          <a:p>
            <a:pPr>
              <a:defRPr/>
            </a:pPr>
            <a:r>
              <a:rPr lang="en-US" dirty="0" smtClean="0">
                <a:sym typeface="Wingdings"/>
              </a:rPr>
              <a:t></a:t>
            </a:r>
            <a:r>
              <a:rPr lang="en-US" dirty="0" smtClean="0"/>
              <a:t> Chairs of OMT Task Teams are accountable to the Chair of the OMT to implement specific activities under the overall OMT work plan.</a:t>
            </a:r>
            <a:endParaRPr lang="en-CA" dirty="0" smtClean="0"/>
          </a:p>
          <a:p>
            <a:pPr>
              <a:defRPr/>
            </a:pPr>
            <a:r>
              <a:rPr lang="en-US" dirty="0" smtClean="0"/>
              <a:t> </a:t>
            </a:r>
            <a:endParaRPr lang="en-CA" dirty="0" smtClean="0"/>
          </a:p>
          <a:p>
            <a:pPr>
              <a:defRPr/>
            </a:pPr>
            <a:r>
              <a:rPr lang="en-US" dirty="0" smtClean="0"/>
              <a:t>Normally, the work of the OMT is delegated to Task Teams responsible for specific business operations areas. The OMT and its Task Teams meet regularly to share information, highlight implementation progress and constraints against planned outputs and activities in the OMT work plan, and identify key issues for attention of the  UNCT and country partners. </a:t>
            </a:r>
            <a:endParaRPr lang="en-CA" dirty="0" smtClean="0"/>
          </a:p>
          <a:p>
            <a:pPr>
              <a:defRPr/>
            </a:pPr>
            <a:r>
              <a:rPr lang="en-US" dirty="0" smtClean="0"/>
              <a:t> </a:t>
            </a:r>
            <a:endParaRPr lang="en-CA" dirty="0" smtClean="0"/>
          </a:p>
          <a:p>
            <a:pPr>
              <a:defRPr/>
            </a:pPr>
            <a:r>
              <a:rPr lang="en-US" b="1" dirty="0" smtClean="0"/>
              <a:t>Step 2. OMT annual review and report</a:t>
            </a:r>
            <a:r>
              <a:rPr lang="en-US" dirty="0" smtClean="0"/>
              <a:t> </a:t>
            </a:r>
            <a:endParaRPr lang="en-CA" dirty="0" smtClean="0"/>
          </a:p>
          <a:p>
            <a:pPr>
              <a:defRPr/>
            </a:pPr>
            <a:r>
              <a:rPr lang="en-CA" dirty="0" smtClean="0">
                <a:sym typeface="Wingdings"/>
              </a:rPr>
              <a:t></a:t>
            </a:r>
            <a:r>
              <a:rPr lang="en-CA" dirty="0" smtClean="0"/>
              <a:t> The OMT chair is accountable to the RC and UNCT to implement the agreed priorities and work plan for business operations harmonization at country level.</a:t>
            </a:r>
          </a:p>
          <a:p>
            <a:pPr>
              <a:defRPr/>
            </a:pPr>
            <a:r>
              <a:rPr lang="en-US" dirty="0" smtClean="0"/>
              <a:t>Once per year, the OMT assesses progress towards expected BOH outcomes from their OMT work plan, linked to QCPR indicators. The OMT annual report describes actual outputs or the results of major activities delivered against those in work plan and progress towards achievement of the outcomes. Where possible the OMT will use evidence and feedback from internal and external customers to show how BOH results are contributing to expected UNDAF results. The results of the OMT annual review are reported to the UNCT and feed into the preparation of the OMT work plan for the following year. </a:t>
            </a:r>
            <a:endParaRPr lang="en-CA" dirty="0" smtClean="0"/>
          </a:p>
          <a:p>
            <a:pPr>
              <a:defRPr/>
            </a:pPr>
            <a:r>
              <a:rPr lang="en-US" dirty="0" smtClean="0"/>
              <a:t> </a:t>
            </a:r>
            <a:endParaRPr lang="en-CA" dirty="0" smtClean="0"/>
          </a:p>
          <a:p>
            <a:pPr>
              <a:defRPr/>
            </a:pPr>
            <a:r>
              <a:rPr lang="en-US" b="1" dirty="0" smtClean="0"/>
              <a:t>Step 3. UNCT Annual Review</a:t>
            </a:r>
            <a:endParaRPr lang="en-CA" dirty="0" smtClean="0"/>
          </a:p>
          <a:p>
            <a:pPr>
              <a:defRPr/>
            </a:pPr>
            <a:r>
              <a:rPr lang="en-CA" dirty="0" smtClean="0">
                <a:sym typeface="Wingdings"/>
              </a:rPr>
              <a:t></a:t>
            </a:r>
            <a:r>
              <a:rPr lang="en-CA" dirty="0" smtClean="0"/>
              <a:t> The RC and UNCT are accountable for the achievement of business operations results at country level.</a:t>
            </a:r>
          </a:p>
          <a:p>
            <a:pPr>
              <a:defRPr/>
            </a:pPr>
            <a:r>
              <a:rPr lang="en-US" dirty="0" smtClean="0"/>
              <a:t> </a:t>
            </a:r>
            <a:endParaRPr lang="en-CA" dirty="0" smtClean="0"/>
          </a:p>
          <a:p>
            <a:pPr>
              <a:defRPr/>
            </a:pPr>
            <a:r>
              <a:rPr lang="en-US" dirty="0" smtClean="0"/>
              <a:t>The RC and UNCT define expected results and targets for Business Operations at the country level. They monitor and provide management feedback and guidance to the OMT throughout the year. </a:t>
            </a:r>
            <a:r>
              <a:rPr lang="en-US" cap="all" dirty="0" smtClean="0"/>
              <a:t>A</a:t>
            </a:r>
            <a:r>
              <a:rPr lang="en-US" dirty="0" smtClean="0"/>
              <a:t>s a part of the UNCT’s annual review, the OMT provides input to the </a:t>
            </a:r>
            <a:r>
              <a:rPr lang="en-US" b="1" dirty="0" smtClean="0"/>
              <a:t>Resident Coordinator’s Annual Report (RCAR)</a:t>
            </a:r>
            <a:r>
              <a:rPr lang="en-US" dirty="0" smtClean="0"/>
              <a:t> and </a:t>
            </a:r>
            <a:r>
              <a:rPr lang="en-US" b="1" dirty="0" smtClean="0"/>
              <a:t>UNDAF Annual Results Report </a:t>
            </a:r>
            <a:r>
              <a:rPr lang="en-US" dirty="0" smtClean="0"/>
              <a:t>(as appropriate).  The results of the UNCT annual review are used to finalize the OMT work plan for the following year.</a:t>
            </a:r>
            <a:endParaRPr lang="en-CA" dirty="0" smtClean="0"/>
          </a:p>
          <a:p>
            <a:pPr>
              <a:defRPr/>
            </a:pPr>
            <a:r>
              <a:rPr lang="en-US" dirty="0" smtClean="0"/>
              <a:t> </a:t>
            </a:r>
            <a:endParaRPr lang="en-CA" dirty="0" smtClean="0"/>
          </a:p>
          <a:p>
            <a:pPr>
              <a:defRPr/>
            </a:pPr>
            <a:r>
              <a:rPr lang="en-US" dirty="0" smtClean="0"/>
              <a:t>A selection of indicators from the OMT work plan are included in the RCAR, annually. The choice of indicators is for decision by the UNCT and OMT, depending on the specific business operations areas targeted by the UNCT and OMT. Where available, the following 6 KPIs are strongly recommended: </a:t>
            </a:r>
            <a:endParaRPr lang="en-CA" dirty="0" smtClean="0"/>
          </a:p>
          <a:p>
            <a:pPr>
              <a:defRPr/>
            </a:pPr>
            <a:endParaRPr lang="en-CA" dirty="0"/>
          </a:p>
        </p:txBody>
      </p:sp>
      <p:sp>
        <p:nvSpPr>
          <p:cNvPr id="5120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000">
                <a:solidFill>
                  <a:schemeClr val="tx1"/>
                </a:solidFill>
                <a:latin typeface="Arial" charset="0"/>
              </a:defRPr>
            </a:lvl1pPr>
            <a:lvl2pPr marL="742950" indent="-285750" eaLnBrk="0" hangingPunct="0">
              <a:spcBef>
                <a:spcPct val="30000"/>
              </a:spcBef>
              <a:defRPr sz="1000">
                <a:solidFill>
                  <a:schemeClr val="tx1"/>
                </a:solidFill>
                <a:latin typeface="Arial" charset="0"/>
              </a:defRPr>
            </a:lvl2pPr>
            <a:lvl3pPr marL="1143000" indent="-228600" eaLnBrk="0" hangingPunct="0">
              <a:spcBef>
                <a:spcPct val="30000"/>
              </a:spcBef>
              <a:defRPr sz="1000">
                <a:solidFill>
                  <a:schemeClr val="tx1"/>
                </a:solidFill>
                <a:latin typeface="Arial" charset="0"/>
              </a:defRPr>
            </a:lvl3pPr>
            <a:lvl4pPr marL="1600200" indent="-228600" eaLnBrk="0" hangingPunct="0">
              <a:spcBef>
                <a:spcPct val="30000"/>
              </a:spcBef>
              <a:defRPr sz="1000">
                <a:solidFill>
                  <a:schemeClr val="tx1"/>
                </a:solidFill>
                <a:latin typeface="Arial" charset="0"/>
              </a:defRPr>
            </a:lvl4pPr>
            <a:lvl5pPr marL="2057400" indent="-228600" eaLnBrk="0" hangingPunct="0">
              <a:spcBef>
                <a:spcPct val="30000"/>
              </a:spcBef>
              <a:defRPr sz="1000">
                <a:solidFill>
                  <a:schemeClr val="tx1"/>
                </a:solidFill>
                <a:latin typeface="Arial" charset="0"/>
              </a:defRPr>
            </a:lvl5pPr>
            <a:lvl6pPr marL="2514600" indent="-228600" eaLnBrk="0" fontAlgn="base" hangingPunct="0">
              <a:spcBef>
                <a:spcPct val="30000"/>
              </a:spcBef>
              <a:spcAft>
                <a:spcPct val="0"/>
              </a:spcAft>
              <a:defRPr sz="1000">
                <a:solidFill>
                  <a:schemeClr val="tx1"/>
                </a:solidFill>
                <a:latin typeface="Arial" charset="0"/>
              </a:defRPr>
            </a:lvl6pPr>
            <a:lvl7pPr marL="2971800" indent="-228600" eaLnBrk="0" fontAlgn="base" hangingPunct="0">
              <a:spcBef>
                <a:spcPct val="30000"/>
              </a:spcBef>
              <a:spcAft>
                <a:spcPct val="0"/>
              </a:spcAft>
              <a:defRPr sz="1000">
                <a:solidFill>
                  <a:schemeClr val="tx1"/>
                </a:solidFill>
                <a:latin typeface="Arial" charset="0"/>
              </a:defRPr>
            </a:lvl7pPr>
            <a:lvl8pPr marL="3429000" indent="-228600" eaLnBrk="0" fontAlgn="base" hangingPunct="0">
              <a:spcBef>
                <a:spcPct val="30000"/>
              </a:spcBef>
              <a:spcAft>
                <a:spcPct val="0"/>
              </a:spcAft>
              <a:defRPr sz="1000">
                <a:solidFill>
                  <a:schemeClr val="tx1"/>
                </a:solidFill>
                <a:latin typeface="Arial" charset="0"/>
              </a:defRPr>
            </a:lvl8pPr>
            <a:lvl9pPr marL="3886200" indent="-228600" eaLnBrk="0" fontAlgn="base" hangingPunct="0">
              <a:spcBef>
                <a:spcPct val="30000"/>
              </a:spcBef>
              <a:spcAft>
                <a:spcPct val="0"/>
              </a:spcAft>
              <a:defRPr sz="1000">
                <a:solidFill>
                  <a:schemeClr val="tx1"/>
                </a:solidFill>
                <a:latin typeface="Arial" charset="0"/>
              </a:defRPr>
            </a:lvl9pPr>
          </a:lstStyle>
          <a:p>
            <a:pPr eaLnBrk="1" hangingPunct="1">
              <a:spcBef>
                <a:spcPct val="0"/>
              </a:spcBef>
            </a:pPr>
            <a:fld id="{CF37342C-82DD-4293-8EC8-90B3A86448F0}" type="slidenum">
              <a:rPr lang="en-GB" altLang="en-US" sz="1200" smtClean="0">
                <a:latin typeface="Times New Roman" pitchFamily="18" charset="0"/>
              </a:rPr>
              <a:pPr eaLnBrk="1" hangingPunct="1">
                <a:spcBef>
                  <a:spcPct val="0"/>
                </a:spcBef>
              </a:pPr>
              <a:t>32</a:t>
            </a:fld>
            <a:endParaRPr lang="en-GB" altLang="en-US" sz="120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pPr>
              <a:defRPr/>
            </a:pPr>
            <a:fld id="{CF469F82-8EA2-4833-85ED-BE269AD9EA97}" type="slidenum">
              <a:rPr lang="en-GB"/>
              <a:pPr>
                <a:defRPr/>
              </a:pPr>
              <a:t>‹#›</a:t>
            </a:fld>
            <a:endParaRPr lang="en-GB" dirty="0"/>
          </a:p>
        </p:txBody>
      </p:sp>
    </p:spTree>
    <p:extLst>
      <p:ext uri="{BB962C8B-B14F-4D97-AF65-F5344CB8AC3E}">
        <p14:creationId xmlns:p14="http://schemas.microsoft.com/office/powerpoint/2010/main" val="150856049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E97E3BA-B40A-4267-84D8-FA617F04D04C}" type="slidenum">
              <a:rPr lang="en-GB"/>
              <a:pPr>
                <a:defRPr/>
              </a:pPr>
              <a:t>‹#›</a:t>
            </a:fld>
            <a:endParaRPr lang="en-GB" dirty="0"/>
          </a:p>
        </p:txBody>
      </p:sp>
    </p:spTree>
    <p:extLst>
      <p:ext uri="{BB962C8B-B14F-4D97-AF65-F5344CB8AC3E}">
        <p14:creationId xmlns:p14="http://schemas.microsoft.com/office/powerpoint/2010/main" val="1638365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5385AD7-88ED-46F8-882F-D9B11209F347}" type="slidenum">
              <a:rPr lang="en-GB"/>
              <a:pPr>
                <a:defRPr/>
              </a:pPr>
              <a:t>‹#›</a:t>
            </a:fld>
            <a:endParaRPr lang="en-GB" dirty="0"/>
          </a:p>
        </p:txBody>
      </p:sp>
    </p:spTree>
    <p:extLst>
      <p:ext uri="{BB962C8B-B14F-4D97-AF65-F5344CB8AC3E}">
        <p14:creationId xmlns:p14="http://schemas.microsoft.com/office/powerpoint/2010/main" val="2192957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1A66BBC-19BF-4778-B4DF-D66DE38EBF8A}" type="slidenum">
              <a:rPr lang="en-GB"/>
              <a:pPr>
                <a:defRPr/>
              </a:pPr>
              <a:t>‹#›</a:t>
            </a:fld>
            <a:endParaRPr lang="en-GB" dirty="0"/>
          </a:p>
        </p:txBody>
      </p:sp>
    </p:spTree>
    <p:extLst>
      <p:ext uri="{BB962C8B-B14F-4D97-AF65-F5344CB8AC3E}">
        <p14:creationId xmlns:p14="http://schemas.microsoft.com/office/powerpoint/2010/main" val="33687041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6"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08913" y="431800"/>
            <a:ext cx="900112"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sz="4000"/>
            </a:lvl1pPr>
          </a:lstStyle>
          <a:p>
            <a:pPr lvl="0"/>
            <a:r>
              <a:rPr lang="en-US" noProof="0" smtClean="0"/>
              <a:t>Click to edit Master title style</a:t>
            </a:r>
            <a:endParaRPr lang="en-GB" noProof="0" dirty="0" smtClean="0"/>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sz="2000">
                <a:solidFill>
                  <a:srgbClr val="005395"/>
                </a:solidFill>
              </a:defRPr>
            </a:lvl1pPr>
          </a:lstStyle>
          <a:p>
            <a:pPr lvl="0"/>
            <a:r>
              <a:rPr lang="en-US" noProof="0" smtClean="0"/>
              <a:t>Click to edit Master subtitle style</a:t>
            </a:r>
            <a:endParaRPr lang="en-GB" noProof="0" smtClean="0"/>
          </a:p>
        </p:txBody>
      </p:sp>
    </p:spTree>
    <p:extLst>
      <p:ext uri="{BB962C8B-B14F-4D97-AF65-F5344CB8AC3E}">
        <p14:creationId xmlns:p14="http://schemas.microsoft.com/office/powerpoint/2010/main" val="126180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6"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08913" y="431800"/>
            <a:ext cx="900112"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sz="4000"/>
            </a:lvl1pPr>
          </a:lstStyle>
          <a:p>
            <a:pPr lvl="0"/>
            <a:r>
              <a:rPr lang="en-US" noProof="0" smtClean="0"/>
              <a:t>Click to edit Master title style</a:t>
            </a:r>
            <a:endParaRPr lang="en-GB" noProof="0" dirty="0" smtClean="0"/>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sz="2000">
                <a:solidFill>
                  <a:srgbClr val="005395"/>
                </a:solidFill>
              </a:defRPr>
            </a:lvl1pPr>
          </a:lstStyle>
          <a:p>
            <a:pPr lvl="0"/>
            <a:r>
              <a:rPr lang="en-US" noProof="0" smtClean="0"/>
              <a:t>Click to edit Master subtitle style</a:t>
            </a:r>
            <a:endParaRPr lang="en-GB" noProof="0" smtClean="0"/>
          </a:p>
        </p:txBody>
      </p:sp>
    </p:spTree>
    <p:extLst>
      <p:ext uri="{BB962C8B-B14F-4D97-AF65-F5344CB8AC3E}">
        <p14:creationId xmlns:p14="http://schemas.microsoft.com/office/powerpoint/2010/main" val="1824933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6"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08913" y="431800"/>
            <a:ext cx="900112"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sz="4000"/>
            </a:lvl1pPr>
          </a:lstStyle>
          <a:p>
            <a:pPr lvl="0"/>
            <a:r>
              <a:rPr lang="en-US" noProof="0" smtClean="0"/>
              <a:t>Click to edit Master title style</a:t>
            </a:r>
            <a:endParaRPr lang="en-GB" noProof="0" dirty="0" smtClean="0"/>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sz="2000">
                <a:solidFill>
                  <a:srgbClr val="005395"/>
                </a:solidFill>
              </a:defRPr>
            </a:lvl1pPr>
          </a:lstStyle>
          <a:p>
            <a:pPr lvl="0"/>
            <a:r>
              <a:rPr lang="en-US" noProof="0" smtClean="0"/>
              <a:t>Click to edit Master subtitle style</a:t>
            </a:r>
            <a:endParaRPr lang="en-GB" noProof="0" smtClean="0"/>
          </a:p>
        </p:txBody>
      </p:sp>
    </p:spTree>
    <p:extLst>
      <p:ext uri="{BB962C8B-B14F-4D97-AF65-F5344CB8AC3E}">
        <p14:creationId xmlns:p14="http://schemas.microsoft.com/office/powerpoint/2010/main" val="19957258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DOCO new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9388" y="620713"/>
            <a:ext cx="28082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sz="2800"/>
            </a:lvl1pPr>
          </a:lstStyle>
          <a:p>
            <a:pPr lvl="0"/>
            <a:r>
              <a:rPr lang="en-US" noProof="0" smtClean="0"/>
              <a:t>Click to edit Master title style</a:t>
            </a:r>
            <a:endParaRPr lang="en-GB" noProof="0" dirty="0" smtClean="0"/>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sz="2000">
                <a:solidFill>
                  <a:srgbClr val="005395"/>
                </a:solidFill>
              </a:defRPr>
            </a:lvl1pPr>
          </a:lstStyle>
          <a:p>
            <a:pPr lvl="0"/>
            <a:r>
              <a:rPr lang="en-US" noProof="0" smtClean="0"/>
              <a:t>Click to edit Master subtitle style</a:t>
            </a:r>
            <a:endParaRPr lang="en-GB" noProof="0" smtClean="0"/>
          </a:p>
        </p:txBody>
      </p:sp>
    </p:spTree>
    <p:extLst>
      <p:ext uri="{BB962C8B-B14F-4D97-AF65-F5344CB8AC3E}">
        <p14:creationId xmlns:p14="http://schemas.microsoft.com/office/powerpoint/2010/main" val="2344740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800"/>
            </a:lvl1pPr>
          </a:lstStyle>
          <a:p>
            <a:r>
              <a:rPr lang="en-US" smtClean="0"/>
              <a:t>Click to edit Master title style</a:t>
            </a:r>
            <a:endParaRPr lang="en-GB" dirty="0"/>
          </a:p>
        </p:txBody>
      </p:sp>
      <p:sp>
        <p:nvSpPr>
          <p:cNvPr id="3" name="Segnaposto contenuto 2"/>
          <p:cNvSpPr>
            <a:spLocks noGrp="1"/>
          </p:cNvSpPr>
          <p:nvPr>
            <p:ph idx="1"/>
          </p:nvPr>
        </p:nvSpPr>
        <p:spPr>
          <a:xfrm>
            <a:off x="467544" y="1772816"/>
            <a:ext cx="7772400" cy="4114800"/>
          </a:xfrm>
        </p:spPr>
        <p:txBody>
          <a:bodyPr/>
          <a:lstStyle>
            <a:lvl1pPr marL="342900" indent="-342900">
              <a:spcBef>
                <a:spcPts val="600"/>
              </a:spcBef>
              <a:spcAft>
                <a:spcPts val="600"/>
              </a:spcAft>
              <a:buClr>
                <a:srgbClr val="0070C0"/>
              </a:buClr>
              <a:buFont typeface="Wingdings" pitchFamily="2" charset="2"/>
              <a:buChar char="§"/>
              <a:defRPr sz="2400"/>
            </a:lvl1pPr>
            <a:lvl2pPr marL="800100" indent="-342900">
              <a:spcBef>
                <a:spcPts val="600"/>
              </a:spcBef>
              <a:spcAft>
                <a:spcPts val="600"/>
              </a:spcAft>
              <a:buClr>
                <a:srgbClr val="0070C0"/>
              </a:buClr>
              <a:buFont typeface="Arial" pitchFamily="34" charset="0"/>
              <a:buChar char="•"/>
              <a:defRPr sz="2400"/>
            </a:lvl2pPr>
            <a:lvl3pPr>
              <a:spcBef>
                <a:spcPts val="600"/>
              </a:spcBef>
              <a:spcAft>
                <a:spcPts val="600"/>
              </a:spcAft>
              <a:buClr>
                <a:srgbClr val="0070C0"/>
              </a:buClr>
              <a:defRPr sz="2400"/>
            </a:lvl3pPr>
            <a:lvl4pPr>
              <a:spcBef>
                <a:spcPts val="600"/>
              </a:spcBef>
              <a:spcAft>
                <a:spcPts val="600"/>
              </a:spcAft>
              <a:buClr>
                <a:srgbClr val="0070C0"/>
              </a:buClr>
              <a:defRPr sz="2400"/>
            </a:lvl4pPr>
            <a:lvl5pPr>
              <a:spcBef>
                <a:spcPts val="600"/>
              </a:spcBef>
              <a:spcAft>
                <a:spcPts val="600"/>
              </a:spcAft>
              <a:buClr>
                <a:srgbClr val="0070C0"/>
              </a:buCl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95819339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21772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dirty="0"/>
          </a:p>
        </p:txBody>
      </p:sp>
      <p:sp>
        <p:nvSpPr>
          <p:cNvPr id="3" name="Segnaposto contenuto 2"/>
          <p:cNvSpPr>
            <a:spLocks noGrp="1"/>
          </p:cNvSpPr>
          <p:nvPr>
            <p:ph sz="half" idx="1"/>
          </p:nvPr>
        </p:nvSpPr>
        <p:spPr>
          <a:xfrm>
            <a:off x="431800" y="1798638"/>
            <a:ext cx="3810000" cy="411480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lang="en-US" dirty="0" smtClean="0"/>
            </a:lvl1pPr>
            <a:lvl2pPr>
              <a:defRPr lang="en-US" dirty="0" smtClean="0"/>
            </a:lvl2pPr>
            <a:lvl3pPr>
              <a:defRPr lang="en-US" sz="2000" dirty="0" smtClean="0"/>
            </a:lvl3pPr>
            <a:lvl4pPr>
              <a:defRPr lang="en-US" sz="2000" dirty="0" smtClean="0"/>
            </a:lvl4pPr>
            <a:lvl5pPr>
              <a:defRPr lang="en-GB" sz="2000"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Segnaposto contenuto 3"/>
          <p:cNvSpPr>
            <a:spLocks noGrp="1"/>
          </p:cNvSpPr>
          <p:nvPr>
            <p:ph sz="half" idx="2"/>
          </p:nvPr>
        </p:nvSpPr>
        <p:spPr>
          <a:xfrm>
            <a:off x="4394200" y="1798638"/>
            <a:ext cx="3810000" cy="411480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lang="en-US" dirty="0" smtClean="0"/>
            </a:lvl1pPr>
            <a:lvl2pPr>
              <a:defRPr lang="en-US" dirty="0" smtClean="0"/>
            </a:lvl2pPr>
            <a:lvl3pPr>
              <a:defRPr lang="en-US" sz="2000" dirty="0" smtClean="0"/>
            </a:lvl3pPr>
            <a:lvl4pPr>
              <a:defRPr lang="en-US" sz="2000" dirty="0" smtClean="0"/>
            </a:lvl4pPr>
            <a:lvl5pPr>
              <a:defRPr lang="en-GB" sz="2000"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187056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32656"/>
            <a:ext cx="7772400" cy="1143000"/>
          </a:xfrm>
        </p:spPr>
        <p:txBody>
          <a:bodyPr/>
          <a:lstStyle>
            <a:lvl1pPr>
              <a:defRPr sz="4000"/>
            </a:lvl1pPr>
          </a:lstStyle>
          <a:p>
            <a:r>
              <a:rPr lang="en-US" smtClean="0"/>
              <a:t>Click to edit Master title style</a:t>
            </a:r>
            <a:endParaRPr lang="en-CA"/>
          </a:p>
        </p:txBody>
      </p:sp>
      <p:sp>
        <p:nvSpPr>
          <p:cNvPr id="3" name="Content Placeholder 2"/>
          <p:cNvSpPr>
            <a:spLocks noGrp="1"/>
          </p:cNvSpPr>
          <p:nvPr>
            <p:ph idx="1"/>
          </p:nvPr>
        </p:nvSpPr>
        <p:spPr>
          <a:xfrm>
            <a:off x="323528" y="1628800"/>
            <a:ext cx="8497416" cy="4752528"/>
          </a:xfrm>
        </p:spPr>
        <p:txBody>
          <a:bodyPr>
            <a:normAutofit/>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pPr>
              <a:defRPr/>
            </a:pPr>
            <a:fld id="{3E8F02DD-3D58-41C9-A68D-FAA8B767312E}" type="slidenum">
              <a:rPr lang="en-GB"/>
              <a:pPr>
                <a:defRPr/>
              </a:pPr>
              <a:t>‹#›</a:t>
            </a:fld>
            <a:endParaRPr lang="en-GB" dirty="0"/>
          </a:p>
        </p:txBody>
      </p:sp>
    </p:spTree>
    <p:extLst>
      <p:ext uri="{BB962C8B-B14F-4D97-AF65-F5344CB8AC3E}">
        <p14:creationId xmlns:p14="http://schemas.microsoft.com/office/powerpoint/2010/main" val="28724428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Segnaposto contenuto 3"/>
          <p:cNvSpPr>
            <a:spLocks noGrp="1"/>
          </p:cNvSpPr>
          <p:nvPr>
            <p:ph sz="half" idx="2"/>
          </p:nvPr>
        </p:nvSpPr>
        <p:spPr>
          <a:xfrm>
            <a:off x="457200" y="2174875"/>
            <a:ext cx="4040188"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lang="en-US" smtClean="0"/>
            </a:lvl1pPr>
            <a:lvl2pPr>
              <a:defRPr lang="en-US" smtClean="0"/>
            </a:lvl2pPr>
            <a:lvl3pPr>
              <a:defRPr lang="en-US" sz="2000" smtClean="0"/>
            </a:lvl3pPr>
            <a:lvl4pPr>
              <a:defRPr lang="en-US" sz="2000" smtClean="0"/>
            </a:lvl4pPr>
            <a:lvl5pPr>
              <a:defRPr lang="en-GB"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Segnaposto contenuto 5"/>
          <p:cNvSpPr>
            <a:spLocks noGrp="1"/>
          </p:cNvSpPr>
          <p:nvPr>
            <p:ph sz="quarter" idx="4"/>
          </p:nvPr>
        </p:nvSpPr>
        <p:spPr>
          <a:xfrm>
            <a:off x="4645025" y="2174875"/>
            <a:ext cx="4041775"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lang="en-US" smtClean="0"/>
            </a:lvl1pPr>
            <a:lvl2pPr>
              <a:defRPr lang="en-US" smtClean="0"/>
            </a:lvl2pPr>
            <a:lvl3pPr>
              <a:defRPr lang="en-US" sz="2000" smtClean="0"/>
            </a:lvl3pPr>
            <a:lvl4pPr>
              <a:defRPr lang="en-US" sz="2000" smtClean="0"/>
            </a:lvl4pPr>
            <a:lvl5pPr>
              <a:defRPr lang="en-GB"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591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dirty="0"/>
          </a:p>
        </p:txBody>
      </p:sp>
    </p:spTree>
    <p:extLst>
      <p:ext uri="{BB962C8B-B14F-4D97-AF65-F5344CB8AC3E}">
        <p14:creationId xmlns:p14="http://schemas.microsoft.com/office/powerpoint/2010/main" val="1402501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324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400" b="1"/>
            </a:lvl1pPr>
          </a:lstStyle>
          <a:p>
            <a:r>
              <a:rPr lang="en-US" smtClean="0"/>
              <a:t>Click to edit Master title style</a:t>
            </a:r>
            <a:endParaRPr lang="en-GB" dirty="0"/>
          </a:p>
        </p:txBody>
      </p:sp>
      <p:sp>
        <p:nvSpPr>
          <p:cNvPr id="3" name="Segnaposto contenuto 2"/>
          <p:cNvSpPr>
            <a:spLocks noGrp="1"/>
          </p:cNvSpPr>
          <p:nvPr>
            <p:ph idx="1"/>
          </p:nvPr>
        </p:nvSpPr>
        <p:spPr>
          <a:xfrm>
            <a:off x="3575050" y="1484784"/>
            <a:ext cx="5111750" cy="4641379"/>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lang="en-US" sz="2000" dirty="0" smtClean="0"/>
            </a:lvl1pPr>
            <a:lvl2pPr>
              <a:defRPr lang="en-US" sz="2000" dirty="0" smtClean="0"/>
            </a:lvl2pPr>
            <a:lvl3pPr>
              <a:defRPr lang="en-US" sz="2000" dirty="0" smtClean="0"/>
            </a:lvl3pPr>
            <a:lvl4pPr>
              <a:defRPr lang="en-US" sz="2000" dirty="0" smtClean="0"/>
            </a:lvl4pPr>
            <a:lvl5pPr>
              <a:defRPr lang="en-GB" sz="2000"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Segnaposto testo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232119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Segnaposto immagine 2"/>
          <p:cNvSpPr>
            <a:spLocks noGrp="1"/>
          </p:cNvSpPr>
          <p:nvPr>
            <p:ph type="pic" idx="1"/>
          </p:nvPr>
        </p:nvSpPr>
        <p:spPr>
          <a:xfrm>
            <a:off x="1792288" y="1412775"/>
            <a:ext cx="5486400" cy="3314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852042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a:p>
        </p:txBody>
      </p:sp>
      <p:sp>
        <p:nvSpPr>
          <p:cNvPr id="3" name="Segnaposto testo verticale 2"/>
          <p:cNvSpPr>
            <a:spLocks noGrp="1"/>
          </p:cNvSpPr>
          <p:nvPr>
            <p:ph type="body" orient="vert" idx="1"/>
          </p:nvPr>
        </p:nvSpPr>
        <p:spPr>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vert"/>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741030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1412776"/>
            <a:ext cx="2095500" cy="4500662"/>
          </a:xfrm>
        </p:spPr>
        <p:txBody>
          <a:bodyPr vert="eaVert"/>
          <a:lstStyle>
            <a:lvl1pPr algn="l">
              <a:defRPr>
                <a:solidFill>
                  <a:srgbClr val="0070C0"/>
                </a:solidFill>
              </a:defRPr>
            </a:lvl1pPr>
          </a:lstStyle>
          <a:p>
            <a:r>
              <a:rPr lang="en-US" smtClean="0"/>
              <a:t>Click to edit Master title style</a:t>
            </a:r>
            <a:endParaRPr lang="en-GB"/>
          </a:p>
        </p:txBody>
      </p:sp>
      <p:sp>
        <p:nvSpPr>
          <p:cNvPr id="3" name="Segnaposto testo verticale 2"/>
          <p:cNvSpPr>
            <a:spLocks noGrp="1"/>
          </p:cNvSpPr>
          <p:nvPr>
            <p:ph type="body" orient="vert" idx="1"/>
          </p:nvPr>
        </p:nvSpPr>
        <p:spPr>
          <a:xfrm>
            <a:off x="431800" y="1412776"/>
            <a:ext cx="6135688" cy="4500662"/>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vert"/>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02699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246C4FE-1C07-4AE3-B5BC-9FC76DE9E68F}" type="slidenum">
              <a:rPr lang="en-GB"/>
              <a:pPr>
                <a:defRPr/>
              </a:pPr>
              <a:t>‹#›</a:t>
            </a:fld>
            <a:endParaRPr lang="en-GB" dirty="0"/>
          </a:p>
        </p:txBody>
      </p:sp>
    </p:spTree>
    <p:extLst>
      <p:ext uri="{BB962C8B-B14F-4D97-AF65-F5344CB8AC3E}">
        <p14:creationId xmlns:p14="http://schemas.microsoft.com/office/powerpoint/2010/main" val="2858856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766D694-191B-4053-889F-1935DEEF3809}" type="slidenum">
              <a:rPr lang="en-GB"/>
              <a:pPr>
                <a:defRPr/>
              </a:pPr>
              <a:t>‹#›</a:t>
            </a:fld>
            <a:endParaRPr lang="en-GB" dirty="0"/>
          </a:p>
        </p:txBody>
      </p:sp>
    </p:spTree>
    <p:extLst>
      <p:ext uri="{BB962C8B-B14F-4D97-AF65-F5344CB8AC3E}">
        <p14:creationId xmlns:p14="http://schemas.microsoft.com/office/powerpoint/2010/main" val="2337471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4065E23-110C-4450-9ACC-C91A38A189DD}" type="slidenum">
              <a:rPr lang="en-GB"/>
              <a:pPr>
                <a:defRPr/>
              </a:pPr>
              <a:t>‹#›</a:t>
            </a:fld>
            <a:endParaRPr lang="en-GB" dirty="0"/>
          </a:p>
        </p:txBody>
      </p:sp>
    </p:spTree>
    <p:extLst>
      <p:ext uri="{BB962C8B-B14F-4D97-AF65-F5344CB8AC3E}">
        <p14:creationId xmlns:p14="http://schemas.microsoft.com/office/powerpoint/2010/main" val="416344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6"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32813" y="44450"/>
            <a:ext cx="57626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CA"/>
          </a:p>
        </p:txBody>
      </p:sp>
      <p:sp>
        <p:nvSpPr>
          <p:cNvPr id="4" name="Rectangle 3"/>
          <p:cNvSpPr>
            <a:spLocks noGrp="1" noChangeArrowheads="1"/>
          </p:cNvSpPr>
          <p:nvPr>
            <p:ph type="dt" sz="half" idx="10"/>
          </p:nvPr>
        </p:nvSpPr>
        <p:spPr/>
        <p:txBody>
          <a:bodyPr/>
          <a:lstStyle>
            <a:lvl1pPr>
              <a:defRPr/>
            </a:lvl1pPr>
          </a:lstStyle>
          <a:p>
            <a:pPr>
              <a:defRPr/>
            </a:pPr>
            <a:endParaRPr lang="en-GB"/>
          </a:p>
        </p:txBody>
      </p:sp>
      <p:sp>
        <p:nvSpPr>
          <p:cNvPr id="5" name="Rectangle 4"/>
          <p:cNvSpPr>
            <a:spLocks noGrp="1" noChangeArrowheads="1"/>
          </p:cNvSpPr>
          <p:nvPr>
            <p:ph type="ftr" sz="quarter" idx="11"/>
          </p:nvPr>
        </p:nvSpPr>
        <p:spPr/>
        <p:txBody>
          <a:bodyPr/>
          <a:lstStyle>
            <a:lvl1pPr>
              <a:defRPr/>
            </a:lvl1pPr>
          </a:lstStyle>
          <a:p>
            <a:pPr>
              <a:defRPr/>
            </a:pPr>
            <a:endParaRPr lang="en-GB"/>
          </a:p>
        </p:txBody>
      </p:sp>
      <p:sp>
        <p:nvSpPr>
          <p:cNvPr id="6" name="Rectangle 5"/>
          <p:cNvSpPr>
            <a:spLocks noGrp="1" noChangeArrowheads="1"/>
          </p:cNvSpPr>
          <p:nvPr>
            <p:ph type="sldNum" sz="quarter" idx="12"/>
          </p:nvPr>
        </p:nvSpPr>
        <p:spPr/>
        <p:txBody>
          <a:bodyPr/>
          <a:lstStyle>
            <a:lvl1pPr>
              <a:defRPr/>
            </a:lvl1pPr>
          </a:lstStyle>
          <a:p>
            <a:pPr>
              <a:defRPr/>
            </a:pPr>
            <a:fld id="{2C8FA102-7ED0-4817-B6D6-FA1100F3BED6}" type="slidenum">
              <a:rPr lang="en-GB"/>
              <a:pPr>
                <a:defRPr/>
              </a:pPr>
              <a:t>‹#›</a:t>
            </a:fld>
            <a:endParaRPr lang="en-GB" dirty="0"/>
          </a:p>
        </p:txBody>
      </p:sp>
    </p:spTree>
    <p:extLst>
      <p:ext uri="{BB962C8B-B14F-4D97-AF65-F5344CB8AC3E}">
        <p14:creationId xmlns:p14="http://schemas.microsoft.com/office/powerpoint/2010/main" val="3678765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6"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32813" y="44450"/>
            <a:ext cx="57626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4"/>
          <p:cNvSpPr>
            <a:spLocks noGrp="1" noChangeArrowheads="1"/>
          </p:cNvSpPr>
          <p:nvPr>
            <p:ph type="dt" sz="half" idx="10"/>
          </p:nvPr>
        </p:nvSpPr>
        <p:spPr/>
        <p:txBody>
          <a:bodyPr/>
          <a:lstStyle>
            <a:lvl1pPr>
              <a:defRPr/>
            </a:lvl1pPr>
          </a:lstStyle>
          <a:p>
            <a:pPr>
              <a:defRPr/>
            </a:pPr>
            <a:endParaRPr lang="en-GB"/>
          </a:p>
        </p:txBody>
      </p:sp>
      <p:sp>
        <p:nvSpPr>
          <p:cNvPr id="4" name="Rectangle 5"/>
          <p:cNvSpPr>
            <a:spLocks noGrp="1" noChangeArrowheads="1"/>
          </p:cNvSpPr>
          <p:nvPr>
            <p:ph type="ftr" sz="quarter" idx="11"/>
          </p:nvPr>
        </p:nvSpPr>
        <p:spPr/>
        <p:txBody>
          <a:bodyPr/>
          <a:lstStyle>
            <a:lvl1pPr>
              <a:defRPr/>
            </a:lvl1pPr>
          </a:lstStyle>
          <a:p>
            <a:pPr>
              <a:defRPr/>
            </a:pPr>
            <a:endParaRPr lang="en-GB"/>
          </a:p>
        </p:txBody>
      </p:sp>
      <p:sp>
        <p:nvSpPr>
          <p:cNvPr id="5" name="Rectangle 6"/>
          <p:cNvSpPr>
            <a:spLocks noGrp="1" noChangeArrowheads="1"/>
          </p:cNvSpPr>
          <p:nvPr>
            <p:ph type="sldNum" sz="quarter" idx="12"/>
          </p:nvPr>
        </p:nvSpPr>
        <p:spPr/>
        <p:txBody>
          <a:bodyPr/>
          <a:lstStyle>
            <a:lvl1pPr>
              <a:defRPr/>
            </a:lvl1pPr>
          </a:lstStyle>
          <a:p>
            <a:pPr>
              <a:defRPr/>
            </a:pPr>
            <a:fld id="{A3DFF760-B1C4-4CC8-992C-9A1F0FF975F1}" type="slidenum">
              <a:rPr lang="en-GB"/>
              <a:pPr>
                <a:defRPr/>
              </a:pPr>
              <a:t>‹#›</a:t>
            </a:fld>
            <a:endParaRPr lang="en-GB" dirty="0"/>
          </a:p>
        </p:txBody>
      </p:sp>
    </p:spTree>
    <p:extLst>
      <p:ext uri="{BB962C8B-B14F-4D97-AF65-F5344CB8AC3E}">
        <p14:creationId xmlns:p14="http://schemas.microsoft.com/office/powerpoint/2010/main" val="369690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E72D5BA-57DB-4B35-A386-F80EF64B926C}" type="slidenum">
              <a:rPr lang="en-GB"/>
              <a:pPr>
                <a:defRPr/>
              </a:pPr>
              <a:t>‹#›</a:t>
            </a:fld>
            <a:endParaRPr lang="en-GB" dirty="0"/>
          </a:p>
        </p:txBody>
      </p:sp>
    </p:spTree>
    <p:extLst>
      <p:ext uri="{BB962C8B-B14F-4D97-AF65-F5344CB8AC3E}">
        <p14:creationId xmlns:p14="http://schemas.microsoft.com/office/powerpoint/2010/main" val="2195148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3D6B425-69C0-40D6-8A7E-B5D554DBB096}" type="slidenum">
              <a:rPr lang="en-GB"/>
              <a:pPr>
                <a:defRPr/>
              </a:pPr>
              <a:t>‹#›</a:t>
            </a:fld>
            <a:endParaRPr lang="en-GB" dirty="0"/>
          </a:p>
        </p:txBody>
      </p:sp>
    </p:spTree>
    <p:extLst>
      <p:ext uri="{BB962C8B-B14F-4D97-AF65-F5344CB8AC3E}">
        <p14:creationId xmlns:p14="http://schemas.microsoft.com/office/powerpoint/2010/main" val="988594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4.xml"/><Relationship Id="rId5" Type="http://schemas.openxmlformats.org/officeDocument/2006/relationships/image" Target="../media/image4.jpeg"/><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4.xml"/><Relationship Id="rId1" Type="http://schemas.openxmlformats.org/officeDocument/2006/relationships/slideLayout" Target="../slideLayouts/slideLayout15.xml"/><Relationship Id="rId5" Type="http://schemas.openxmlformats.org/officeDocument/2006/relationships/image" Target="../media/image4.jpeg"/><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2.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5.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nSpc>
                <a:spcPct val="100000"/>
              </a:lnSpc>
              <a:spcBef>
                <a:spcPct val="0"/>
              </a:spcBef>
              <a:buClrTx/>
              <a:buFontTx/>
              <a:buNone/>
              <a:defRPr sz="1400" b="0">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FontTx/>
              <a:buNone/>
              <a:defRPr sz="1400" b="0">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FontTx/>
              <a:buNone/>
              <a:defRPr sz="1400" b="0">
                <a:latin typeface="Arial" charset="0"/>
              </a:defRPr>
            </a:lvl1pPr>
          </a:lstStyle>
          <a:p>
            <a:pPr>
              <a:defRPr/>
            </a:pPr>
            <a:fld id="{3B78DAB8-B928-48E5-9D5D-1AD916F59CD3}"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5413" r:id="rId1"/>
    <p:sldLayoutId id="2147485414" r:id="rId2"/>
    <p:sldLayoutId id="2147485395" r:id="rId3"/>
    <p:sldLayoutId id="2147485396" r:id="rId4"/>
    <p:sldLayoutId id="2147485397" r:id="rId5"/>
    <p:sldLayoutId id="2147485415" r:id="rId6"/>
    <p:sldLayoutId id="2147485416" r:id="rId7"/>
    <p:sldLayoutId id="2147485398" r:id="rId8"/>
    <p:sldLayoutId id="2147485399" r:id="rId9"/>
    <p:sldLayoutId id="2147485400" r:id="rId10"/>
    <p:sldLayoutId id="2147485401" r:id="rId11"/>
    <p:sldLayoutId id="2147485402" r:id="rId12"/>
  </p:sldLayoutIdLst>
  <p:txStyles>
    <p:titleStyle>
      <a:lvl1pPr algn="ctr" rtl="0" eaLnBrk="0" fontAlgn="base" hangingPunct="0">
        <a:spcBef>
          <a:spcPct val="0"/>
        </a:spcBef>
        <a:spcAft>
          <a:spcPct val="0"/>
        </a:spcAft>
        <a:defRPr sz="40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000" b="1">
          <a:solidFill>
            <a:srgbClr val="0000FF"/>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000" b="1">
          <a:solidFill>
            <a:srgbClr val="0000FF"/>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000" b="1">
          <a:solidFill>
            <a:srgbClr val="0000FF"/>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000" b="1">
          <a:solidFill>
            <a:srgbClr val="0000FF"/>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9pPr>
    </p:titleStyle>
    <p:bodyStyle>
      <a:lvl1pPr marL="342900" indent="-342900" algn="l" rtl="0" eaLnBrk="0" fontAlgn="base" hangingPunct="0">
        <a:spcBef>
          <a:spcPts val="600"/>
        </a:spcBef>
        <a:spcAft>
          <a:spcPct val="0"/>
        </a:spcAft>
        <a:buChar char="•"/>
        <a:defRPr sz="3200">
          <a:solidFill>
            <a:schemeClr val="tx1"/>
          </a:solidFill>
          <a:latin typeface="+mn-lt"/>
          <a:ea typeface="+mn-ea"/>
          <a:cs typeface="+mn-cs"/>
        </a:defRPr>
      </a:lvl1pPr>
      <a:lvl2pPr marL="742950" indent="-285750" algn="l" rtl="0" eaLnBrk="0" fontAlgn="base" hangingPunct="0">
        <a:spcBef>
          <a:spcPts val="600"/>
        </a:spcBef>
        <a:spcAft>
          <a:spcPct val="0"/>
        </a:spcAft>
        <a:buChar char="–"/>
        <a:defRPr sz="2800">
          <a:solidFill>
            <a:schemeClr val="tx1"/>
          </a:solidFill>
          <a:latin typeface="+mn-lt"/>
        </a:defRPr>
      </a:lvl2pPr>
      <a:lvl3pPr marL="1143000" indent="-228600" algn="l" rtl="0" eaLnBrk="0" fontAlgn="base" hangingPunct="0">
        <a:spcBef>
          <a:spcPts val="600"/>
        </a:spcBef>
        <a:spcAft>
          <a:spcPct val="0"/>
        </a:spcAft>
        <a:buChar char="•"/>
        <a:defRPr sz="2400">
          <a:solidFill>
            <a:schemeClr val="tx1"/>
          </a:solidFill>
          <a:latin typeface="+mn-lt"/>
        </a:defRPr>
      </a:lvl3pPr>
      <a:lvl4pPr marL="1600200" indent="-228600" algn="l" rtl="0" eaLnBrk="0" fontAlgn="base" hangingPunct="0">
        <a:spcBef>
          <a:spcPts val="600"/>
        </a:spcBef>
        <a:spcAft>
          <a:spcPct val="0"/>
        </a:spcAft>
        <a:buChar char="–"/>
        <a:defRPr sz="2000">
          <a:solidFill>
            <a:schemeClr val="tx1"/>
          </a:solidFill>
          <a:latin typeface="+mn-lt"/>
        </a:defRPr>
      </a:lvl4pPr>
      <a:lvl5pPr marL="2057400" indent="-228600" algn="l" rtl="0" eaLnBrk="0" fontAlgn="base" hangingPunct="0">
        <a:spcBef>
          <a:spcPts val="6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4" descr="banda_templ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888" y="6194425"/>
            <a:ext cx="6492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Fare clic per modificare gli stili del testo dello schema</a:t>
            </a:r>
          </a:p>
          <a:p>
            <a:pPr lvl="1"/>
            <a:r>
              <a:rPr lang="en-GB" altLang="en-US" smtClean="0"/>
              <a:t>Secondo livello</a:t>
            </a:r>
          </a:p>
          <a:p>
            <a:pPr lvl="2"/>
            <a:r>
              <a:rPr lang="en-GB" altLang="en-US" smtClean="0"/>
              <a:t>Terzo livello</a:t>
            </a:r>
          </a:p>
          <a:p>
            <a:pPr lvl="3"/>
            <a:r>
              <a:rPr lang="en-GB" altLang="en-US" smtClean="0"/>
              <a:t>Quarto livello</a:t>
            </a:r>
          </a:p>
          <a:p>
            <a:pPr lvl="4"/>
            <a:r>
              <a:rPr lang="en-GB" altLang="en-US" smtClean="0"/>
              <a:t>Quinto livello</a:t>
            </a:r>
          </a:p>
        </p:txBody>
      </p:sp>
      <p:sp>
        <p:nvSpPr>
          <p:cNvPr id="2053"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Fare clic per modificare stile</a:t>
            </a:r>
          </a:p>
        </p:txBody>
      </p:sp>
      <p:pic>
        <p:nvPicPr>
          <p:cNvPr id="2054" name="Picture 6" descr="DOCO new logo"/>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28588" y="6346825"/>
            <a:ext cx="1944687"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417" r:id="rId1"/>
  </p:sldLayoutIdLst>
  <p:txStyles>
    <p:titleStyle>
      <a:lvl1pPr algn="r" rtl="0" eaLnBrk="0" fontAlgn="base" hangingPunct="0">
        <a:spcBef>
          <a:spcPct val="0"/>
        </a:spcBef>
        <a:spcAft>
          <a:spcPct val="0"/>
        </a:spcAft>
        <a:defRPr sz="2800">
          <a:solidFill>
            <a:schemeClr val="bg1"/>
          </a:solidFill>
          <a:latin typeface="+mj-lt"/>
          <a:ea typeface="+mj-ea"/>
          <a:cs typeface="+mj-cs"/>
        </a:defRPr>
      </a:lvl1pPr>
      <a:lvl2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2pPr>
      <a:lvl3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3pPr>
      <a:lvl4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4pPr>
      <a:lvl5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charset="0"/>
        <a:buChar char="•"/>
        <a:defRPr lang="en-GB" sz="2400" dirty="0">
          <a:solidFill>
            <a:schemeClr val="tx1"/>
          </a:solidFill>
          <a:latin typeface="+mn-lt"/>
          <a:ea typeface="+mn-ea"/>
          <a:cs typeface="+mn-cs"/>
        </a:defRPr>
      </a:lvl1pPr>
      <a:lvl2pPr marL="800100" indent="-342900" algn="l" rtl="0" eaLnBrk="0" fontAlgn="base" hangingPunct="0">
        <a:spcBef>
          <a:spcPct val="20000"/>
        </a:spcBef>
        <a:spcAft>
          <a:spcPct val="0"/>
        </a:spcAft>
        <a:buFont typeface="Arial" charset="0"/>
        <a:buChar char="•"/>
        <a:defRPr lang="en-GB" sz="2400" dirty="0">
          <a:solidFill>
            <a:schemeClr val="tx1"/>
          </a:solidFill>
          <a:latin typeface="+mn-lt"/>
          <a:ea typeface="+mn-ea"/>
        </a:defRPr>
      </a:lvl2pPr>
      <a:lvl3pPr marL="1143000" indent="-228600" algn="l" rtl="0" eaLnBrk="0" fontAlgn="base" hangingPunct="0">
        <a:spcBef>
          <a:spcPct val="20000"/>
        </a:spcBef>
        <a:spcAft>
          <a:spcPct val="0"/>
        </a:spcAft>
        <a:buChar char="•"/>
        <a:defRPr lang="en-GB" sz="2400" dirty="0">
          <a:solidFill>
            <a:schemeClr val="tx1"/>
          </a:solidFill>
          <a:latin typeface="+mn-lt"/>
          <a:ea typeface="+mn-ea"/>
        </a:defRPr>
      </a:lvl3pPr>
      <a:lvl4pPr marL="1600200" indent="-228600" algn="l" rtl="0" eaLnBrk="0" fontAlgn="base" hangingPunct="0">
        <a:spcBef>
          <a:spcPct val="20000"/>
        </a:spcBef>
        <a:spcAft>
          <a:spcPct val="0"/>
        </a:spcAft>
        <a:buChar char="–"/>
        <a:defRPr lang="en-GB" sz="2400" dirty="0">
          <a:solidFill>
            <a:schemeClr val="tx1"/>
          </a:solidFill>
          <a:latin typeface="+mn-lt"/>
          <a:ea typeface="+mn-ea"/>
        </a:defRPr>
      </a:lvl4pPr>
      <a:lvl5pPr marL="2057400" indent="-228600" algn="l" rtl="0" eaLnBrk="0" fontAlgn="base" hangingPunct="0">
        <a:spcBef>
          <a:spcPct val="20000"/>
        </a:spcBef>
        <a:spcAft>
          <a:spcPct val="0"/>
        </a:spcAft>
        <a:buChar char="»"/>
        <a:defRPr lang="en-GB" sz="2400" dirty="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4" descr="banda_templ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888" y="6194425"/>
            <a:ext cx="6492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Fare clic per modificare gli stili del testo dello schema</a:t>
            </a:r>
          </a:p>
          <a:p>
            <a:pPr lvl="1"/>
            <a:r>
              <a:rPr lang="en-GB" altLang="en-US" smtClean="0"/>
              <a:t>Secondo livello</a:t>
            </a:r>
          </a:p>
          <a:p>
            <a:pPr lvl="2"/>
            <a:r>
              <a:rPr lang="en-GB" altLang="en-US" smtClean="0"/>
              <a:t>Terzo livello</a:t>
            </a:r>
          </a:p>
          <a:p>
            <a:pPr lvl="3"/>
            <a:r>
              <a:rPr lang="en-GB" altLang="en-US" smtClean="0"/>
              <a:t>Quarto livello</a:t>
            </a:r>
          </a:p>
          <a:p>
            <a:pPr lvl="4"/>
            <a:r>
              <a:rPr lang="en-GB" altLang="en-US" smtClean="0"/>
              <a:t>Quinto livello</a:t>
            </a:r>
          </a:p>
        </p:txBody>
      </p:sp>
      <p:sp>
        <p:nvSpPr>
          <p:cNvPr id="3077"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Fare clic per modificare stile</a:t>
            </a:r>
          </a:p>
        </p:txBody>
      </p:sp>
      <p:pic>
        <p:nvPicPr>
          <p:cNvPr id="3078" name="Picture 6" descr="DOCO new logo"/>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28588" y="6346825"/>
            <a:ext cx="1944687"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418" r:id="rId1"/>
  </p:sldLayoutIdLst>
  <p:txStyles>
    <p:titleStyle>
      <a:lvl1pPr algn="r" rtl="0" eaLnBrk="0" fontAlgn="base" hangingPunct="0">
        <a:spcBef>
          <a:spcPct val="0"/>
        </a:spcBef>
        <a:spcAft>
          <a:spcPct val="0"/>
        </a:spcAft>
        <a:defRPr sz="2800">
          <a:solidFill>
            <a:schemeClr val="bg1"/>
          </a:solidFill>
          <a:latin typeface="+mj-lt"/>
          <a:ea typeface="+mj-ea"/>
          <a:cs typeface="+mj-cs"/>
        </a:defRPr>
      </a:lvl1pPr>
      <a:lvl2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2pPr>
      <a:lvl3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3pPr>
      <a:lvl4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4pPr>
      <a:lvl5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charset="0"/>
        <a:buChar char="•"/>
        <a:defRPr lang="en-GB" sz="2400" dirty="0">
          <a:solidFill>
            <a:schemeClr val="tx1"/>
          </a:solidFill>
          <a:latin typeface="+mn-lt"/>
          <a:ea typeface="+mn-ea"/>
          <a:cs typeface="+mn-cs"/>
        </a:defRPr>
      </a:lvl1pPr>
      <a:lvl2pPr marL="800100" indent="-342900" algn="l" rtl="0" eaLnBrk="0" fontAlgn="base" hangingPunct="0">
        <a:spcBef>
          <a:spcPct val="20000"/>
        </a:spcBef>
        <a:spcAft>
          <a:spcPct val="0"/>
        </a:spcAft>
        <a:buFont typeface="Arial" charset="0"/>
        <a:buChar char="•"/>
        <a:defRPr lang="en-GB" sz="2400" dirty="0">
          <a:solidFill>
            <a:schemeClr val="tx1"/>
          </a:solidFill>
          <a:latin typeface="+mn-lt"/>
          <a:ea typeface="+mn-ea"/>
        </a:defRPr>
      </a:lvl2pPr>
      <a:lvl3pPr marL="1143000" indent="-228600" algn="l" rtl="0" eaLnBrk="0" fontAlgn="base" hangingPunct="0">
        <a:spcBef>
          <a:spcPct val="20000"/>
        </a:spcBef>
        <a:spcAft>
          <a:spcPct val="0"/>
        </a:spcAft>
        <a:buChar char="•"/>
        <a:defRPr lang="en-GB" sz="2400" dirty="0">
          <a:solidFill>
            <a:schemeClr val="tx1"/>
          </a:solidFill>
          <a:latin typeface="+mn-lt"/>
          <a:ea typeface="+mn-ea"/>
        </a:defRPr>
      </a:lvl3pPr>
      <a:lvl4pPr marL="1600200" indent="-228600" algn="l" rtl="0" eaLnBrk="0" fontAlgn="base" hangingPunct="0">
        <a:spcBef>
          <a:spcPct val="20000"/>
        </a:spcBef>
        <a:spcAft>
          <a:spcPct val="0"/>
        </a:spcAft>
        <a:buChar char="–"/>
        <a:defRPr lang="en-GB" sz="2400" dirty="0">
          <a:solidFill>
            <a:schemeClr val="tx1"/>
          </a:solidFill>
          <a:latin typeface="+mn-lt"/>
          <a:ea typeface="+mn-ea"/>
        </a:defRPr>
      </a:lvl4pPr>
      <a:lvl5pPr marL="2057400" indent="-228600" algn="l" rtl="0" eaLnBrk="0" fontAlgn="base" hangingPunct="0">
        <a:spcBef>
          <a:spcPct val="20000"/>
        </a:spcBef>
        <a:spcAft>
          <a:spcPct val="0"/>
        </a:spcAft>
        <a:buChar char="»"/>
        <a:defRPr lang="en-GB" sz="2400" dirty="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24" descr="banda_templ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888" y="6194425"/>
            <a:ext cx="6492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Fare clic per modificare gli stili del testo dello schema</a:t>
            </a:r>
          </a:p>
          <a:p>
            <a:pPr lvl="1"/>
            <a:r>
              <a:rPr lang="en-GB" altLang="en-US" smtClean="0"/>
              <a:t>Secondo livello</a:t>
            </a:r>
          </a:p>
          <a:p>
            <a:pPr lvl="2"/>
            <a:r>
              <a:rPr lang="en-GB" altLang="en-US" smtClean="0"/>
              <a:t>Terzo livello</a:t>
            </a:r>
          </a:p>
          <a:p>
            <a:pPr lvl="3"/>
            <a:r>
              <a:rPr lang="en-GB" altLang="en-US" smtClean="0"/>
              <a:t>Quarto livello</a:t>
            </a:r>
          </a:p>
          <a:p>
            <a:pPr lvl="4"/>
            <a:r>
              <a:rPr lang="en-GB" altLang="en-US" smtClean="0"/>
              <a:t>Quinto livello</a:t>
            </a:r>
          </a:p>
        </p:txBody>
      </p:sp>
      <p:sp>
        <p:nvSpPr>
          <p:cNvPr id="4101"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Fare clic per modificare stile</a:t>
            </a:r>
          </a:p>
        </p:txBody>
      </p:sp>
      <p:pic>
        <p:nvPicPr>
          <p:cNvPr id="4102" name="Picture 6" descr="DOCO new logo"/>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28588" y="6346825"/>
            <a:ext cx="1944687"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419" r:id="rId1"/>
  </p:sldLayoutIdLst>
  <p:txStyles>
    <p:titleStyle>
      <a:lvl1pPr algn="r" rtl="0" eaLnBrk="0" fontAlgn="base" hangingPunct="0">
        <a:spcBef>
          <a:spcPct val="0"/>
        </a:spcBef>
        <a:spcAft>
          <a:spcPct val="0"/>
        </a:spcAft>
        <a:defRPr sz="2800">
          <a:solidFill>
            <a:schemeClr val="bg1"/>
          </a:solidFill>
          <a:latin typeface="+mj-lt"/>
          <a:ea typeface="ＭＳ Ｐゴシック" pitchFamily="34" charset="-128"/>
          <a:cs typeface="+mj-cs"/>
        </a:defRPr>
      </a:lvl1pPr>
      <a:lvl2pPr algn="r" rtl="0" eaLnBrk="0" fontAlgn="base" hangingPunct="0">
        <a:spcBef>
          <a:spcPct val="0"/>
        </a:spcBef>
        <a:spcAft>
          <a:spcPct val="0"/>
        </a:spcAft>
        <a:defRPr sz="2800">
          <a:solidFill>
            <a:schemeClr val="bg1"/>
          </a:solidFill>
          <a:latin typeface="Arial" charset="0"/>
          <a:ea typeface="ＭＳ Ｐゴシック" pitchFamily="34" charset="-128"/>
          <a:cs typeface="ＭＳ Ｐゴシック" charset="0"/>
        </a:defRPr>
      </a:lvl2pPr>
      <a:lvl3pPr algn="r" rtl="0" eaLnBrk="0" fontAlgn="base" hangingPunct="0">
        <a:spcBef>
          <a:spcPct val="0"/>
        </a:spcBef>
        <a:spcAft>
          <a:spcPct val="0"/>
        </a:spcAft>
        <a:defRPr sz="2800">
          <a:solidFill>
            <a:schemeClr val="bg1"/>
          </a:solidFill>
          <a:latin typeface="Arial" charset="0"/>
          <a:ea typeface="ＭＳ Ｐゴシック" pitchFamily="34" charset="-128"/>
          <a:cs typeface="ＭＳ Ｐゴシック" charset="0"/>
        </a:defRPr>
      </a:lvl3pPr>
      <a:lvl4pPr algn="r" rtl="0" eaLnBrk="0" fontAlgn="base" hangingPunct="0">
        <a:spcBef>
          <a:spcPct val="0"/>
        </a:spcBef>
        <a:spcAft>
          <a:spcPct val="0"/>
        </a:spcAft>
        <a:defRPr sz="2800">
          <a:solidFill>
            <a:schemeClr val="bg1"/>
          </a:solidFill>
          <a:latin typeface="Arial" charset="0"/>
          <a:ea typeface="ＭＳ Ｐゴシック" pitchFamily="34" charset="-128"/>
          <a:cs typeface="ＭＳ Ｐゴシック" charset="0"/>
        </a:defRPr>
      </a:lvl4pPr>
      <a:lvl5pPr algn="r" rtl="0" eaLnBrk="0" fontAlgn="base" hangingPunct="0">
        <a:spcBef>
          <a:spcPct val="0"/>
        </a:spcBef>
        <a:spcAft>
          <a:spcPct val="0"/>
        </a:spcAft>
        <a:defRPr sz="2800">
          <a:solidFill>
            <a:schemeClr val="bg1"/>
          </a:solidFill>
          <a:latin typeface="Arial" charset="0"/>
          <a:ea typeface="ＭＳ Ｐゴシック" pitchFamily="34" charset="-128"/>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charset="0"/>
        <a:buChar char="•"/>
        <a:defRPr lang="en-GB" sz="2400" dirty="0">
          <a:solidFill>
            <a:schemeClr val="tx1"/>
          </a:solidFill>
          <a:latin typeface="+mn-lt"/>
          <a:ea typeface="ＭＳ Ｐゴシック" pitchFamily="34" charset="-128"/>
          <a:cs typeface="+mn-cs"/>
        </a:defRPr>
      </a:lvl1pPr>
      <a:lvl2pPr marL="800100" indent="-342900" algn="l" rtl="0" eaLnBrk="0" fontAlgn="base" hangingPunct="0">
        <a:spcBef>
          <a:spcPct val="20000"/>
        </a:spcBef>
        <a:spcAft>
          <a:spcPct val="0"/>
        </a:spcAft>
        <a:buFont typeface="Arial" charset="0"/>
        <a:buChar char="•"/>
        <a:defRPr lang="en-GB" sz="2400" dirty="0">
          <a:solidFill>
            <a:schemeClr val="tx1"/>
          </a:solidFill>
          <a:latin typeface="+mn-lt"/>
          <a:ea typeface="ＭＳ Ｐゴシック" pitchFamily="34" charset="-128"/>
        </a:defRPr>
      </a:lvl2pPr>
      <a:lvl3pPr marL="1143000" indent="-228600" algn="l" rtl="0" eaLnBrk="0" fontAlgn="base" hangingPunct="0">
        <a:spcBef>
          <a:spcPct val="20000"/>
        </a:spcBef>
        <a:spcAft>
          <a:spcPct val="0"/>
        </a:spcAft>
        <a:buChar char="•"/>
        <a:defRPr lang="en-GB" sz="2400" dirty="0">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har char="–"/>
        <a:defRPr lang="en-GB" sz="2400" dirty="0">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har char="»"/>
        <a:defRPr lang="en-GB" sz="2400" dirty="0">
          <a:solidFill>
            <a:schemeClr val="tx1"/>
          </a:solidFill>
          <a:latin typeface="+mn-lt"/>
          <a:ea typeface="ＭＳ Ｐゴシック" pitchFamily="34" charset="-128"/>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4" descr="banda_templa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Fare clic per modificare gli stili del testo dello schema</a:t>
            </a:r>
          </a:p>
          <a:p>
            <a:pPr lvl="1"/>
            <a:r>
              <a:rPr lang="en-GB" altLang="en-US" smtClean="0"/>
              <a:t>Secondo livello</a:t>
            </a:r>
          </a:p>
          <a:p>
            <a:pPr lvl="2"/>
            <a:r>
              <a:rPr lang="en-GB" altLang="en-US" smtClean="0"/>
              <a:t>Terzo livello</a:t>
            </a:r>
          </a:p>
          <a:p>
            <a:pPr lvl="3"/>
            <a:r>
              <a:rPr lang="en-GB" altLang="en-US" smtClean="0"/>
              <a:t>Quarto livello</a:t>
            </a:r>
          </a:p>
          <a:p>
            <a:pPr lvl="4"/>
            <a:r>
              <a:rPr lang="en-GB" altLang="en-US" smtClean="0"/>
              <a:t>Quinto livello</a:t>
            </a:r>
          </a:p>
        </p:txBody>
      </p:sp>
      <p:sp>
        <p:nvSpPr>
          <p:cNvPr id="5125"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Fare clic per modificare stile</a:t>
            </a:r>
          </a:p>
        </p:txBody>
      </p:sp>
      <p:pic>
        <p:nvPicPr>
          <p:cNvPr id="5126" name="Picture 6" descr="DOCO new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28588" y="6346825"/>
            <a:ext cx="1944687"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420" r:id="rId1"/>
    <p:sldLayoutId id="2147485403" r:id="rId2"/>
    <p:sldLayoutId id="2147485404" r:id="rId3"/>
    <p:sldLayoutId id="2147485405" r:id="rId4"/>
    <p:sldLayoutId id="2147485406" r:id="rId5"/>
    <p:sldLayoutId id="2147485407" r:id="rId6"/>
    <p:sldLayoutId id="2147485408" r:id="rId7"/>
    <p:sldLayoutId id="2147485409" r:id="rId8"/>
    <p:sldLayoutId id="2147485410" r:id="rId9"/>
    <p:sldLayoutId id="2147485411" r:id="rId10"/>
    <p:sldLayoutId id="2147485412" r:id="rId11"/>
  </p:sldLayoutIdLst>
  <p:txStyles>
    <p:titleStyle>
      <a:lvl1pPr algn="r" rtl="0" eaLnBrk="0" fontAlgn="base" hangingPunct="0">
        <a:spcBef>
          <a:spcPct val="0"/>
        </a:spcBef>
        <a:spcAft>
          <a:spcPct val="0"/>
        </a:spcAft>
        <a:defRPr sz="2800">
          <a:solidFill>
            <a:schemeClr val="bg1"/>
          </a:solidFill>
          <a:latin typeface="+mj-lt"/>
          <a:ea typeface="+mj-ea"/>
          <a:cs typeface="+mj-cs"/>
        </a:defRPr>
      </a:lvl1pPr>
      <a:lvl2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2pPr>
      <a:lvl3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3pPr>
      <a:lvl4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4pPr>
      <a:lvl5pPr algn="r" rtl="0" eaLnBrk="0" fontAlgn="base" hangingPunct="0">
        <a:spcBef>
          <a:spcPct val="0"/>
        </a:spcBef>
        <a:spcAft>
          <a:spcPct val="0"/>
        </a:spcAft>
        <a:defRPr sz="2800">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charset="0"/>
        <a:buChar char="•"/>
        <a:defRPr lang="en-GB" sz="2400" dirty="0">
          <a:solidFill>
            <a:schemeClr val="tx1"/>
          </a:solidFill>
          <a:latin typeface="+mn-lt"/>
          <a:ea typeface="+mn-ea"/>
          <a:cs typeface="+mn-cs"/>
        </a:defRPr>
      </a:lvl1pPr>
      <a:lvl2pPr marL="800100" indent="-342900" algn="l" rtl="0" eaLnBrk="0" fontAlgn="base" hangingPunct="0">
        <a:spcBef>
          <a:spcPct val="20000"/>
        </a:spcBef>
        <a:spcAft>
          <a:spcPct val="0"/>
        </a:spcAft>
        <a:buFont typeface="Arial" charset="0"/>
        <a:buChar char="•"/>
        <a:defRPr lang="en-GB" sz="2400" dirty="0">
          <a:solidFill>
            <a:schemeClr val="tx1"/>
          </a:solidFill>
          <a:latin typeface="+mn-lt"/>
          <a:ea typeface="+mn-ea"/>
        </a:defRPr>
      </a:lvl2pPr>
      <a:lvl3pPr marL="1143000" indent="-228600" algn="l" rtl="0" eaLnBrk="0" fontAlgn="base" hangingPunct="0">
        <a:spcBef>
          <a:spcPct val="20000"/>
        </a:spcBef>
        <a:spcAft>
          <a:spcPct val="0"/>
        </a:spcAft>
        <a:buChar char="•"/>
        <a:defRPr lang="en-GB" sz="2400" dirty="0">
          <a:solidFill>
            <a:schemeClr val="tx1"/>
          </a:solidFill>
          <a:latin typeface="+mn-lt"/>
          <a:ea typeface="+mn-ea"/>
        </a:defRPr>
      </a:lvl3pPr>
      <a:lvl4pPr marL="1600200" indent="-228600" algn="l" rtl="0" eaLnBrk="0" fontAlgn="base" hangingPunct="0">
        <a:spcBef>
          <a:spcPct val="20000"/>
        </a:spcBef>
        <a:spcAft>
          <a:spcPct val="0"/>
        </a:spcAft>
        <a:buChar char="–"/>
        <a:defRPr lang="en-GB" sz="2400" dirty="0">
          <a:solidFill>
            <a:schemeClr val="tx1"/>
          </a:solidFill>
          <a:latin typeface="+mn-lt"/>
          <a:ea typeface="+mn-ea"/>
        </a:defRPr>
      </a:lvl4pPr>
      <a:lvl5pPr marL="2057400" indent="-228600" algn="l" rtl="0" eaLnBrk="0" fontAlgn="base" hangingPunct="0">
        <a:spcBef>
          <a:spcPct val="20000"/>
        </a:spcBef>
        <a:spcAft>
          <a:spcPct val="0"/>
        </a:spcAft>
        <a:buChar char="»"/>
        <a:defRPr lang="en-GB" sz="2400" dirty="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e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ctrTitle"/>
          </p:nvPr>
        </p:nvSpPr>
        <p:spPr/>
        <p:txBody>
          <a:bodyPr/>
          <a:lstStyle/>
          <a:p>
            <a:pPr algn="ctr"/>
            <a:r>
              <a:rPr lang="en-GB" b="1" dirty="0" smtClean="0"/>
              <a:t>UNDG Business Operations </a:t>
            </a:r>
            <a:br>
              <a:rPr lang="en-GB" b="1" dirty="0" smtClean="0"/>
            </a:br>
            <a:r>
              <a:rPr lang="en-GB" sz="1800" b="1" dirty="0" smtClean="0"/>
              <a:t>The BOS framework</a:t>
            </a:r>
            <a:endParaRPr lang="en-GB" sz="1800" b="1" dirty="0"/>
          </a:p>
        </p:txBody>
      </p:sp>
      <p:sp>
        <p:nvSpPr>
          <p:cNvPr id="2" name="Subtitle 1"/>
          <p:cNvSpPr>
            <a:spLocks noGrp="1"/>
          </p:cNvSpPr>
          <p:nvPr>
            <p:ph type="subTitle" sz="quarter" idx="1"/>
          </p:nvPr>
        </p:nvSpPr>
        <p:spPr/>
        <p:txBody>
          <a:bodyPr/>
          <a:lstStyle/>
          <a:p>
            <a:endParaRPr lang="en-US"/>
          </a:p>
        </p:txBody>
      </p:sp>
      <p:sp>
        <p:nvSpPr>
          <p:cNvPr id="4" name="TextBox 3"/>
          <p:cNvSpPr txBox="1">
            <a:spLocks noChangeArrowheads="1"/>
          </p:cNvSpPr>
          <p:nvPr/>
        </p:nvSpPr>
        <p:spPr bwMode="auto">
          <a:xfrm>
            <a:off x="1979712" y="4797152"/>
            <a:ext cx="5943600" cy="871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defPPr>
              <a:defRPr lang="en-GB"/>
            </a:defPPr>
            <a:lvl1pPr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1pPr>
            <a:lvl2pPr marL="4572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2pPr>
            <a:lvl3pPr marL="9144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3pPr>
            <a:lvl4pPr marL="13716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4pPr>
            <a:lvl5pPr marL="18288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a:lstStyle>
          <a:p>
            <a:pPr algn="ctr" eaLnBrk="1" hangingPunct="1">
              <a:lnSpc>
                <a:spcPct val="100000"/>
              </a:lnSpc>
              <a:buClrTx/>
              <a:buFont typeface="Arial" charset="0"/>
              <a:buNone/>
              <a:defRPr/>
            </a:pPr>
            <a:r>
              <a:rPr lang="en-CA" altLang="en-US" sz="1600" kern="0" dirty="0" smtClean="0"/>
              <a:t>Advanced Business Operations Training</a:t>
            </a:r>
          </a:p>
          <a:p>
            <a:pPr algn="ctr" eaLnBrk="1" hangingPunct="1">
              <a:lnSpc>
                <a:spcPct val="100000"/>
              </a:lnSpc>
              <a:buClrTx/>
              <a:buFont typeface="Arial" charset="0"/>
              <a:buNone/>
              <a:defRPr/>
            </a:pPr>
            <a:r>
              <a:rPr lang="en-CA" altLang="en-US" sz="1600" kern="0" dirty="0" smtClean="0"/>
              <a:t>Kabul, Afghanistan November 2014.</a:t>
            </a:r>
          </a:p>
          <a:p>
            <a:pPr algn="ctr" eaLnBrk="1" hangingPunct="1">
              <a:lnSpc>
                <a:spcPct val="100000"/>
              </a:lnSpc>
              <a:buClrTx/>
              <a:buFont typeface="Arial" charset="0"/>
              <a:buNone/>
              <a:defRPr/>
            </a:pPr>
            <a:endParaRPr lang="en-CA" altLang="en-US" sz="1600" kern="0" dirty="0" smtClean="0"/>
          </a:p>
          <a:p>
            <a:pPr algn="ctr" eaLnBrk="1" hangingPunct="1">
              <a:lnSpc>
                <a:spcPct val="100000"/>
              </a:lnSpc>
              <a:buClrTx/>
              <a:buFont typeface="Arial" charset="0"/>
              <a:buNone/>
              <a:defRPr/>
            </a:pPr>
            <a:endParaRPr lang="en-CA" altLang="en-US" sz="1600" kern="0" dirty="0" smtClean="0"/>
          </a:p>
        </p:txBody>
      </p:sp>
    </p:spTree>
    <p:extLst>
      <p:ext uri="{BB962C8B-B14F-4D97-AF65-F5344CB8AC3E}">
        <p14:creationId xmlns:p14="http://schemas.microsoft.com/office/powerpoint/2010/main" val="3817937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30626" name="Rectangle 2"/>
          <p:cNvSpPr>
            <a:spLocks noGrp="1" noChangeArrowheads="1"/>
          </p:cNvSpPr>
          <p:nvPr>
            <p:ph type="title"/>
          </p:nvPr>
        </p:nvSpPr>
        <p:spPr>
          <a:xfrm>
            <a:off x="323528" y="333375"/>
            <a:ext cx="8496944" cy="801688"/>
          </a:xfrm>
        </p:spPr>
        <p:txBody>
          <a:bodyPr/>
          <a:lstStyle/>
          <a:p>
            <a:pPr>
              <a:defRPr/>
            </a:pPr>
            <a:r>
              <a:rPr lang="en-GB" dirty="0" smtClean="0"/>
              <a:t>Rationale for BO M&amp;E Framework</a:t>
            </a:r>
          </a:p>
        </p:txBody>
      </p:sp>
      <p:sp>
        <p:nvSpPr>
          <p:cNvPr id="34819" name="Rectangle 3"/>
          <p:cNvSpPr>
            <a:spLocks noGrp="1" noChangeArrowheads="1"/>
          </p:cNvSpPr>
          <p:nvPr>
            <p:ph type="body" idx="1"/>
          </p:nvPr>
        </p:nvSpPr>
        <p:spPr>
          <a:xfrm>
            <a:off x="395288" y="1125538"/>
            <a:ext cx="8497887" cy="5399087"/>
          </a:xfrm>
        </p:spPr>
        <p:txBody>
          <a:bodyPr>
            <a:normAutofit fontScale="77500" lnSpcReduction="20000"/>
          </a:bodyPr>
          <a:lstStyle/>
          <a:p>
            <a:pPr>
              <a:lnSpc>
                <a:spcPct val="120000"/>
              </a:lnSpc>
              <a:defRPr/>
            </a:pPr>
            <a:r>
              <a:rPr lang="en-GB" altLang="en-US" dirty="0" smtClean="0"/>
              <a:t>Accountability – request of member states (QCPR)</a:t>
            </a:r>
          </a:p>
          <a:p>
            <a:pPr lvl="1">
              <a:lnSpc>
                <a:spcPct val="120000"/>
              </a:lnSpc>
              <a:defRPr/>
            </a:pPr>
            <a:r>
              <a:rPr lang="en-GB" sz="2400" dirty="0" smtClean="0"/>
              <a:t>…</a:t>
            </a:r>
            <a:r>
              <a:rPr lang="en-CA" sz="2400" dirty="0" smtClean="0"/>
              <a:t>to further harmonize business operations and pursue higher quality, more effective, and cost-efficient support services in all programme countries, and to report on concrete achievements by end 2014</a:t>
            </a:r>
            <a:endParaRPr lang="en-GB" altLang="en-US" sz="2400" dirty="0" smtClean="0"/>
          </a:p>
          <a:p>
            <a:pPr>
              <a:lnSpc>
                <a:spcPct val="120000"/>
              </a:lnSpc>
              <a:defRPr/>
            </a:pPr>
            <a:endParaRPr lang="en-GB" altLang="en-US" sz="1800" dirty="0" smtClean="0"/>
          </a:p>
          <a:p>
            <a:pPr>
              <a:lnSpc>
                <a:spcPct val="120000"/>
              </a:lnSpc>
              <a:defRPr/>
            </a:pPr>
            <a:r>
              <a:rPr lang="en-GB" altLang="en-US" dirty="0" smtClean="0"/>
              <a:t>Respond to country support needs</a:t>
            </a:r>
          </a:p>
          <a:p>
            <a:pPr lvl="1">
              <a:lnSpc>
                <a:spcPct val="120000"/>
              </a:lnSpc>
              <a:defRPr/>
            </a:pPr>
            <a:r>
              <a:rPr lang="en-US" sz="2400" dirty="0" smtClean="0"/>
              <a:t>Standardized Key Performance Indicators (KPIs) to measure progress in business operations (BO) harmonization </a:t>
            </a:r>
          </a:p>
          <a:p>
            <a:pPr lvl="1">
              <a:lnSpc>
                <a:spcPct val="120000"/>
              </a:lnSpc>
              <a:defRPr/>
            </a:pPr>
            <a:r>
              <a:rPr lang="en-US" sz="2400" dirty="0" smtClean="0"/>
              <a:t>Nearly 2 in 3 BOS country pilots had none [BOS Survey 2013]</a:t>
            </a:r>
          </a:p>
          <a:p>
            <a:pPr lvl="1">
              <a:lnSpc>
                <a:spcPct val="120000"/>
              </a:lnSpc>
              <a:defRPr/>
            </a:pPr>
            <a:r>
              <a:rPr lang="en-US" sz="2400" dirty="0" smtClean="0"/>
              <a:t>Support regular reporting of progress against baseline, </a:t>
            </a:r>
            <a:r>
              <a:rPr lang="en-US" sz="2400" u="sng" dirty="0" smtClean="0"/>
              <a:t>aligned</a:t>
            </a:r>
            <a:r>
              <a:rPr lang="en-US" sz="2400" dirty="0" smtClean="0"/>
              <a:t> with UNDAF</a:t>
            </a:r>
            <a:endParaRPr lang="en-CA" sz="2400" dirty="0" smtClean="0"/>
          </a:p>
          <a:p>
            <a:pPr lvl="1">
              <a:lnSpc>
                <a:spcPct val="120000"/>
              </a:lnSpc>
              <a:defRPr/>
            </a:pPr>
            <a:endParaRPr lang="en-GB" altLang="en-US" sz="1800" dirty="0" smtClean="0"/>
          </a:p>
          <a:p>
            <a:pPr>
              <a:lnSpc>
                <a:spcPct val="120000"/>
              </a:lnSpc>
              <a:defRPr/>
            </a:pPr>
            <a:r>
              <a:rPr lang="en-GB" altLang="en-US" dirty="0" smtClean="0"/>
              <a:t>Ensure stakeholder engagement</a:t>
            </a:r>
          </a:p>
          <a:p>
            <a:pPr lvl="1">
              <a:lnSpc>
                <a:spcPct val="120000"/>
              </a:lnSpc>
              <a:defRPr/>
            </a:pPr>
            <a:r>
              <a:rPr lang="en-GB" altLang="en-US" sz="2400" dirty="0" smtClean="0"/>
              <a:t>Buy-in, ownership of UNDG agencies, UNCTs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Why is this important?</a:t>
            </a:r>
            <a:endParaRPr lang="en-GB" dirty="0"/>
          </a:p>
        </p:txBody>
      </p:sp>
      <p:sp>
        <p:nvSpPr>
          <p:cNvPr id="2" name="Content Placeholder 1"/>
          <p:cNvSpPr>
            <a:spLocks noGrp="1"/>
          </p:cNvSpPr>
          <p:nvPr>
            <p:ph idx="1"/>
          </p:nvPr>
        </p:nvSpPr>
        <p:spPr/>
        <p:txBody>
          <a:bodyPr>
            <a:normAutofit fontScale="92500"/>
          </a:bodyPr>
          <a:lstStyle/>
          <a:p>
            <a:r>
              <a:rPr lang="en-GB" dirty="0" smtClean="0"/>
              <a:t>Member states are asking for efficiency</a:t>
            </a:r>
          </a:p>
          <a:p>
            <a:r>
              <a:rPr lang="en-GB" dirty="0" smtClean="0"/>
              <a:t>Every donor raises it at every meeting</a:t>
            </a:r>
          </a:p>
          <a:p>
            <a:r>
              <a:rPr lang="en-GB" dirty="0" smtClean="0"/>
              <a:t>Not only our word for it– but figures</a:t>
            </a:r>
          </a:p>
          <a:p>
            <a:r>
              <a:rPr lang="en-GB" dirty="0" smtClean="0"/>
              <a:t>Appears to not only be about savings but the ability to tell constituents that the UN is efficient</a:t>
            </a:r>
          </a:p>
          <a:p>
            <a:r>
              <a:rPr lang="en-GB" dirty="0" smtClean="0"/>
              <a:t>Funding is getting linked to it.  So, key for all organizations</a:t>
            </a:r>
          </a:p>
          <a:p>
            <a:r>
              <a:rPr lang="en-GB" dirty="0" smtClean="0"/>
              <a:t>Solid programmes need good back office operations</a:t>
            </a:r>
          </a:p>
        </p:txBody>
      </p:sp>
    </p:spTree>
    <p:extLst>
      <p:ext uri="{BB962C8B-B14F-4D97-AF65-F5344CB8AC3E}">
        <p14:creationId xmlns:p14="http://schemas.microsoft.com/office/powerpoint/2010/main" val="137479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3375"/>
            <a:ext cx="7772400" cy="1143000"/>
          </a:xfrm>
        </p:spPr>
        <p:txBody>
          <a:bodyPr/>
          <a:lstStyle/>
          <a:p>
            <a:pPr>
              <a:defRPr/>
            </a:pPr>
            <a:r>
              <a:rPr lang="en-CA" dirty="0" smtClean="0"/>
              <a:t>Purpose</a:t>
            </a:r>
            <a:endParaRPr lang="en-CA" dirty="0"/>
          </a:p>
        </p:txBody>
      </p:sp>
      <p:sp>
        <p:nvSpPr>
          <p:cNvPr id="3" name="Content Placeholder 2"/>
          <p:cNvSpPr>
            <a:spLocks noGrp="1"/>
          </p:cNvSpPr>
          <p:nvPr>
            <p:ph idx="1"/>
          </p:nvPr>
        </p:nvSpPr>
        <p:spPr>
          <a:xfrm>
            <a:off x="323850" y="1484313"/>
            <a:ext cx="8497888" cy="5113337"/>
          </a:xfrm>
        </p:spPr>
        <p:txBody>
          <a:bodyPr>
            <a:normAutofit fontScale="77500" lnSpcReduction="20000"/>
          </a:bodyPr>
          <a:lstStyle/>
          <a:p>
            <a:pPr>
              <a:lnSpc>
                <a:spcPct val="120000"/>
              </a:lnSpc>
              <a:defRPr/>
            </a:pPr>
            <a:r>
              <a:rPr lang="en-CA" dirty="0" smtClean="0"/>
              <a:t>Enable UNCTs, OMTs to </a:t>
            </a:r>
          </a:p>
          <a:p>
            <a:pPr lvl="1">
              <a:lnSpc>
                <a:spcPct val="120000"/>
              </a:lnSpc>
              <a:defRPr/>
            </a:pPr>
            <a:r>
              <a:rPr lang="en-CA" dirty="0" smtClean="0"/>
              <a:t>Plan, monitor, report, and evaluate </a:t>
            </a:r>
            <a:r>
              <a:rPr lang="en-CA" b="1" dirty="0" smtClean="0"/>
              <a:t>progress</a:t>
            </a:r>
            <a:r>
              <a:rPr lang="en-CA" dirty="0" smtClean="0"/>
              <a:t> of </a:t>
            </a:r>
            <a:r>
              <a:rPr lang="en-CA" smtClean="0"/>
              <a:t>BO harmonization</a:t>
            </a:r>
            <a:endParaRPr lang="en-CA" dirty="0" smtClean="0"/>
          </a:p>
          <a:p>
            <a:pPr lvl="1">
              <a:lnSpc>
                <a:spcPct val="120000"/>
              </a:lnSpc>
              <a:defRPr/>
            </a:pPr>
            <a:r>
              <a:rPr lang="en-CA" dirty="0" smtClean="0"/>
              <a:t>Use best practice </a:t>
            </a:r>
            <a:r>
              <a:rPr lang="en-CA" b="1" dirty="0" smtClean="0"/>
              <a:t>key performance indicators </a:t>
            </a:r>
            <a:r>
              <a:rPr lang="en-CA" dirty="0" smtClean="0"/>
              <a:t>(KPIs)</a:t>
            </a:r>
          </a:p>
          <a:p>
            <a:pPr lvl="1">
              <a:lnSpc>
                <a:spcPct val="120000"/>
              </a:lnSpc>
              <a:defRPr/>
            </a:pPr>
            <a:r>
              <a:rPr lang="en-CA" dirty="0" smtClean="0"/>
              <a:t>Demonstrate the </a:t>
            </a:r>
            <a:r>
              <a:rPr lang="en-CA" b="1" dirty="0" smtClean="0"/>
              <a:t>value</a:t>
            </a:r>
            <a:r>
              <a:rPr lang="en-CA" dirty="0" smtClean="0"/>
              <a:t> of business operations harmonization for the delivery of </a:t>
            </a:r>
            <a:r>
              <a:rPr lang="en-CA" smtClean="0"/>
              <a:t>development results</a:t>
            </a:r>
            <a:endParaRPr lang="en-CA" dirty="0" smtClean="0"/>
          </a:p>
          <a:p>
            <a:pPr marL="457200" lvl="1" indent="0">
              <a:lnSpc>
                <a:spcPct val="120000"/>
              </a:lnSpc>
              <a:buFontTx/>
              <a:buNone/>
              <a:defRPr/>
            </a:pPr>
            <a:endParaRPr lang="en-CA" dirty="0" smtClean="0"/>
          </a:p>
          <a:p>
            <a:pPr>
              <a:lnSpc>
                <a:spcPct val="120000"/>
              </a:lnSpc>
              <a:defRPr/>
            </a:pPr>
            <a:r>
              <a:rPr lang="en-CA" dirty="0" smtClean="0"/>
              <a:t>Enable UN System (UNDG) to</a:t>
            </a:r>
          </a:p>
          <a:p>
            <a:pPr lvl="1">
              <a:lnSpc>
                <a:spcPct val="120000"/>
              </a:lnSpc>
              <a:defRPr/>
            </a:pPr>
            <a:r>
              <a:rPr lang="en-CA" dirty="0" smtClean="0"/>
              <a:t>Report at the global level about the </a:t>
            </a:r>
            <a:r>
              <a:rPr lang="en-CA" b="1" i="1" dirty="0" smtClean="0"/>
              <a:t>quality</a:t>
            </a:r>
            <a:r>
              <a:rPr lang="en-CA" dirty="0" smtClean="0"/>
              <a:t>, </a:t>
            </a:r>
            <a:r>
              <a:rPr lang="en-CA" b="1" i="1" dirty="0" smtClean="0"/>
              <a:t>effectiveness</a:t>
            </a:r>
            <a:r>
              <a:rPr lang="en-CA" dirty="0" smtClean="0"/>
              <a:t>, and </a:t>
            </a:r>
            <a:r>
              <a:rPr lang="en-CA" b="1" i="1" dirty="0" smtClean="0"/>
              <a:t>efficiency</a:t>
            </a:r>
            <a:r>
              <a:rPr lang="en-CA" dirty="0" smtClean="0"/>
              <a:t> of common business operations. </a:t>
            </a:r>
          </a:p>
          <a:p>
            <a:pPr lvl="1">
              <a:lnSpc>
                <a:spcPct val="120000"/>
              </a:lnSpc>
              <a:defRPr/>
            </a:pPr>
            <a:r>
              <a:rPr lang="en-CA" dirty="0" smtClean="0"/>
              <a:t>In line with indicator frameworks for QCPR and SOPs for Delivering as One.</a:t>
            </a:r>
          </a:p>
          <a:p>
            <a:pPr>
              <a:lnSpc>
                <a:spcPct val="120000"/>
              </a:lnSpc>
              <a:defRPr/>
            </a:pPr>
            <a:endParaRPr lang="en-CA" dirty="0"/>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5888"/>
            <a:ext cx="7772400" cy="1143000"/>
          </a:xfrm>
        </p:spPr>
        <p:txBody>
          <a:bodyPr/>
          <a:lstStyle/>
          <a:p>
            <a:pPr>
              <a:defRPr/>
            </a:pPr>
            <a:r>
              <a:rPr lang="en-CA" dirty="0" smtClean="0"/>
              <a:t>Why important now?</a:t>
            </a:r>
            <a:endParaRPr lang="en-CA" dirty="0"/>
          </a:p>
        </p:txBody>
      </p:sp>
      <p:sp>
        <p:nvSpPr>
          <p:cNvPr id="3" name="Content Placeholder 2"/>
          <p:cNvSpPr>
            <a:spLocks noGrp="1"/>
          </p:cNvSpPr>
          <p:nvPr>
            <p:ph idx="1"/>
          </p:nvPr>
        </p:nvSpPr>
        <p:spPr>
          <a:xfrm>
            <a:off x="323850" y="1268413"/>
            <a:ext cx="8497888" cy="5113337"/>
          </a:xfrm>
        </p:spPr>
        <p:txBody>
          <a:bodyPr>
            <a:normAutofit fontScale="70000" lnSpcReduction="20000"/>
          </a:bodyPr>
          <a:lstStyle/>
          <a:p>
            <a:pPr>
              <a:lnSpc>
                <a:spcPct val="120000"/>
              </a:lnSpc>
              <a:defRPr/>
            </a:pPr>
            <a:r>
              <a:rPr lang="en-CA" dirty="0" smtClean="0"/>
              <a:t>UNCTs struggling to demonstrate measurable results in highly competitive market</a:t>
            </a:r>
          </a:p>
          <a:p>
            <a:pPr>
              <a:lnSpc>
                <a:spcPct val="120000"/>
              </a:lnSpc>
              <a:defRPr/>
            </a:pPr>
            <a:r>
              <a:rPr lang="en-CA" dirty="0" smtClean="0"/>
              <a:t>Made complex in multi-stakeholder programme and </a:t>
            </a:r>
            <a:r>
              <a:rPr lang="en-CA" smtClean="0"/>
              <a:t>operations situations and </a:t>
            </a:r>
            <a:r>
              <a:rPr lang="en-CA" dirty="0" smtClean="0"/>
              <a:t>increasing focus on policy and advocacy changes</a:t>
            </a:r>
          </a:p>
          <a:p>
            <a:pPr>
              <a:lnSpc>
                <a:spcPct val="120000"/>
              </a:lnSpc>
              <a:defRPr/>
            </a:pPr>
            <a:r>
              <a:rPr lang="en-CA" dirty="0" smtClean="0"/>
              <a:t>UN has long claimed that:</a:t>
            </a:r>
          </a:p>
          <a:p>
            <a:pPr>
              <a:lnSpc>
                <a:spcPct val="120000"/>
              </a:lnSpc>
              <a:defRPr/>
            </a:pPr>
            <a:endParaRPr lang="en-CA" dirty="0" smtClean="0"/>
          </a:p>
          <a:p>
            <a:pPr>
              <a:lnSpc>
                <a:spcPct val="120000"/>
              </a:lnSpc>
              <a:defRPr/>
            </a:pPr>
            <a:endParaRPr lang="en-CA" dirty="0"/>
          </a:p>
          <a:p>
            <a:pPr>
              <a:lnSpc>
                <a:spcPct val="120000"/>
              </a:lnSpc>
              <a:defRPr/>
            </a:pPr>
            <a:endParaRPr lang="en-CA" dirty="0" smtClean="0"/>
          </a:p>
          <a:p>
            <a:pPr>
              <a:lnSpc>
                <a:spcPct val="120000"/>
              </a:lnSpc>
              <a:defRPr/>
            </a:pPr>
            <a:endParaRPr lang="en-CA" dirty="0" smtClean="0"/>
          </a:p>
          <a:p>
            <a:pPr>
              <a:lnSpc>
                <a:spcPct val="120000"/>
              </a:lnSpc>
              <a:defRPr/>
            </a:pPr>
            <a:r>
              <a:rPr lang="en-CA" dirty="0" smtClean="0"/>
              <a:t>Risks </a:t>
            </a:r>
          </a:p>
          <a:p>
            <a:pPr lvl="1">
              <a:lnSpc>
                <a:spcPct val="120000"/>
              </a:lnSpc>
              <a:defRPr/>
            </a:pPr>
            <a:r>
              <a:rPr lang="en-CA" dirty="0" smtClean="0"/>
              <a:t>Credibility, Country Partner expectations, </a:t>
            </a:r>
            <a:r>
              <a:rPr lang="en-CA" dirty="0"/>
              <a:t>Donor </a:t>
            </a:r>
            <a:r>
              <a:rPr lang="en-CA" dirty="0" smtClean="0"/>
              <a:t>fatigue</a:t>
            </a:r>
          </a:p>
          <a:p>
            <a:pPr marL="355600" indent="-298450">
              <a:lnSpc>
                <a:spcPct val="120000"/>
              </a:lnSpc>
              <a:defRPr/>
            </a:pPr>
            <a:r>
              <a:rPr lang="en-CA" b="1" u="sng" dirty="0"/>
              <a:t>Time to </a:t>
            </a:r>
            <a:r>
              <a:rPr lang="en-CA" b="1" u="sng" dirty="0" smtClean="0"/>
              <a:t>show</a:t>
            </a:r>
            <a:endParaRPr lang="en-CA" b="1" u="sng" dirty="0"/>
          </a:p>
        </p:txBody>
      </p:sp>
      <p:sp>
        <p:nvSpPr>
          <p:cNvPr id="4" name="Rectangle 3"/>
          <p:cNvSpPr/>
          <p:nvPr/>
        </p:nvSpPr>
        <p:spPr bwMode="auto">
          <a:xfrm>
            <a:off x="611188" y="3429000"/>
            <a:ext cx="7993062" cy="1223963"/>
          </a:xfrm>
          <a:prstGeom prst="rect">
            <a:avLst/>
          </a:prstGeom>
          <a:solidFill>
            <a:schemeClr val="accent6">
              <a:lumMod val="20000"/>
              <a:lumOff val="80000"/>
            </a:schemeClr>
          </a:solidFill>
          <a:ln>
            <a:noFill/>
          </a:ln>
          <a:effectLst/>
          <a:extLst/>
        </p:spPr>
        <p:txBody>
          <a:bodyPr/>
          <a:lstStyle/>
          <a:p>
            <a:pPr marL="400050" lvl="1" indent="-228600">
              <a:lnSpc>
                <a:spcPct val="120000"/>
              </a:lnSpc>
              <a:buFont typeface="Wingdings" pitchFamily="2" charset="2"/>
              <a:buNone/>
              <a:defRPr/>
            </a:pPr>
            <a:r>
              <a:rPr lang="en-CA" sz="1800" dirty="0"/>
              <a:t>Harmonized business solutions will </a:t>
            </a:r>
            <a:r>
              <a:rPr lang="en-CA" sz="1800" dirty="0">
                <a:sym typeface="Wingdings" panose="05000000000000000000" pitchFamily="2" charset="2"/>
              </a:rPr>
              <a:t></a:t>
            </a:r>
          </a:p>
          <a:p>
            <a:pPr marL="400050" lvl="1" indent="-228600">
              <a:lnSpc>
                <a:spcPct val="120000"/>
              </a:lnSpc>
              <a:buFont typeface="Wingdings" pitchFamily="2" charset="2"/>
              <a:buNone/>
              <a:defRPr/>
            </a:pPr>
            <a:r>
              <a:rPr lang="en-CA" sz="1800" dirty="0">
                <a:sym typeface="Wingdings" panose="05000000000000000000" pitchFamily="2" charset="2"/>
              </a:rPr>
              <a:t>     S</a:t>
            </a:r>
            <a:r>
              <a:rPr lang="en-CA" sz="1800" dirty="0"/>
              <a:t>ecure sizeable, sustainable savings and efficiency gains, </a:t>
            </a:r>
            <a:r>
              <a:rPr lang="en-CA" sz="1800"/>
              <a:t>will </a:t>
            </a:r>
            <a:r>
              <a:rPr lang="en-CA" sz="1800">
                <a:sym typeface="Wingdings" panose="05000000000000000000" pitchFamily="2" charset="2"/>
              </a:rPr>
              <a:t></a:t>
            </a:r>
          </a:p>
          <a:p>
            <a:pPr marL="400050" lvl="1" indent="-228600">
              <a:lnSpc>
                <a:spcPct val="120000"/>
              </a:lnSpc>
              <a:buFont typeface="Wingdings" pitchFamily="2" charset="2"/>
              <a:buNone/>
              <a:defRPr/>
            </a:pPr>
            <a:r>
              <a:rPr lang="en-CA" sz="1800">
                <a:sym typeface="Wingdings" panose="05000000000000000000" pitchFamily="2" charset="2"/>
              </a:rPr>
              <a:t>                Contribute </a:t>
            </a:r>
            <a:r>
              <a:rPr lang="en-CA" sz="1800" dirty="0">
                <a:sym typeface="Wingdings" panose="05000000000000000000" pitchFamily="2" charset="2"/>
              </a:rPr>
              <a:t>to development results</a:t>
            </a:r>
            <a:endParaRPr lang="en-CA" sz="1800" dirty="0"/>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p:cNvSpPr txBox="1"/>
          <p:nvPr/>
        </p:nvSpPr>
        <p:spPr>
          <a:xfrm>
            <a:off x="539750" y="476250"/>
            <a:ext cx="8064500" cy="5881688"/>
          </a:xfrm>
          <a:prstGeom prst="rect">
            <a:avLst/>
          </a:prstGeom>
          <a:solidFill>
            <a:schemeClr val="accent6">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a:spAutoFit/>
          </a:bodyPr>
          <a:lstStyle/>
          <a:p>
            <a:pPr>
              <a:spcAft>
                <a:spcPts val="600"/>
              </a:spcAft>
              <a:buFont typeface="Wingdings" pitchFamily="2" charset="2"/>
              <a:buNone/>
              <a:defRPr/>
            </a:pPr>
            <a:endParaRPr lang="en-CA" sz="1200" dirty="0">
              <a:ea typeface="Calibri"/>
              <a:cs typeface="Times New Roman"/>
            </a:endParaRPr>
          </a:p>
          <a:p>
            <a:pPr>
              <a:spcAft>
                <a:spcPts val="600"/>
              </a:spcAft>
              <a:buFont typeface="Wingdings" pitchFamily="2" charset="2"/>
              <a:buNone/>
              <a:defRPr/>
            </a:pPr>
            <a:r>
              <a:rPr lang="en-CA" sz="2400" dirty="0">
                <a:ea typeface="Calibri"/>
                <a:cs typeface="Times New Roman"/>
              </a:rPr>
              <a:t>Effectiveness: </a:t>
            </a:r>
          </a:p>
          <a:p>
            <a:pPr>
              <a:spcAft>
                <a:spcPts val="600"/>
              </a:spcAft>
              <a:buFont typeface="Wingdings" pitchFamily="2" charset="2"/>
              <a:buNone/>
              <a:defRPr/>
            </a:pPr>
            <a:r>
              <a:rPr lang="en-CA" sz="2400" b="0" dirty="0">
                <a:ea typeface="Calibri"/>
                <a:cs typeface="Times New Roman"/>
              </a:rPr>
              <a:t>The capability of producing a desired result</a:t>
            </a:r>
          </a:p>
          <a:p>
            <a:pPr>
              <a:spcAft>
                <a:spcPts val="600"/>
              </a:spcAft>
              <a:buFont typeface="Wingdings" pitchFamily="2" charset="2"/>
              <a:buNone/>
              <a:defRPr/>
            </a:pPr>
            <a:endParaRPr lang="en-CA" sz="2400" dirty="0">
              <a:ea typeface="Calibri"/>
              <a:cs typeface="Times New Roman"/>
            </a:endParaRPr>
          </a:p>
          <a:p>
            <a:pPr>
              <a:spcAft>
                <a:spcPts val="600"/>
              </a:spcAft>
              <a:buFont typeface="Wingdings" pitchFamily="2" charset="2"/>
              <a:buNone/>
              <a:defRPr/>
            </a:pPr>
            <a:r>
              <a:rPr lang="en-CA" sz="2400" dirty="0">
                <a:ea typeface="Calibri"/>
                <a:cs typeface="Times New Roman"/>
              </a:rPr>
              <a:t>Efficiency: </a:t>
            </a:r>
          </a:p>
          <a:p>
            <a:pPr>
              <a:spcAft>
                <a:spcPts val="600"/>
              </a:spcAft>
              <a:buFont typeface="Wingdings" pitchFamily="2" charset="2"/>
              <a:buNone/>
              <a:defRPr/>
            </a:pPr>
            <a:r>
              <a:rPr lang="en-CA" sz="2400" b="0" dirty="0">
                <a:ea typeface="Calibri"/>
                <a:cs typeface="Times New Roman"/>
              </a:rPr>
              <a:t>The extent to </a:t>
            </a:r>
            <a:r>
              <a:rPr lang="en-CA" sz="2400" b="0">
                <a:ea typeface="Calibri"/>
                <a:cs typeface="Times New Roman"/>
              </a:rPr>
              <a:t>which time, effort, and funds are </a:t>
            </a:r>
            <a:r>
              <a:rPr lang="en-CA" sz="2400" b="0" dirty="0">
                <a:ea typeface="Calibri"/>
                <a:cs typeface="Times New Roman"/>
              </a:rPr>
              <a:t>well-used to produce a desired result. It is measured by the ratio of output to input.</a:t>
            </a:r>
          </a:p>
          <a:p>
            <a:pPr>
              <a:spcAft>
                <a:spcPts val="600"/>
              </a:spcAft>
              <a:buFont typeface="Wingdings" pitchFamily="2" charset="2"/>
              <a:buNone/>
              <a:defRPr/>
            </a:pPr>
            <a:endParaRPr lang="en-CA" sz="2400" dirty="0">
              <a:ea typeface="Calibri"/>
              <a:cs typeface="Times New Roman"/>
            </a:endParaRPr>
          </a:p>
          <a:p>
            <a:pPr>
              <a:spcAft>
                <a:spcPts val="600"/>
              </a:spcAft>
              <a:buFont typeface="Wingdings" pitchFamily="2" charset="2"/>
              <a:buNone/>
              <a:defRPr/>
            </a:pPr>
            <a:r>
              <a:rPr lang="en-CA" sz="2400" dirty="0">
                <a:ea typeface="Calibri"/>
                <a:cs typeface="Times New Roman"/>
              </a:rPr>
              <a:t>Quality: </a:t>
            </a:r>
          </a:p>
          <a:p>
            <a:pPr>
              <a:spcAft>
                <a:spcPts val="600"/>
              </a:spcAft>
              <a:buFont typeface="Wingdings" pitchFamily="2" charset="2"/>
              <a:buNone/>
              <a:defRPr/>
            </a:pPr>
            <a:r>
              <a:rPr lang="en-CA" sz="2400" b="0" dirty="0">
                <a:ea typeface="Calibri"/>
                <a:cs typeface="Times New Roman"/>
              </a:rPr>
              <a:t>An assessment about the extent to which a result meets established standards.</a:t>
            </a:r>
          </a:p>
          <a:p>
            <a:pPr algn="r">
              <a:spcAft>
                <a:spcPts val="0"/>
              </a:spcAft>
              <a:buFont typeface="Wingdings" pitchFamily="2" charset="2"/>
              <a:buNone/>
              <a:defRPr/>
            </a:pPr>
            <a:endParaRPr lang="en-CA" sz="2400" i="1" dirty="0">
              <a:ea typeface="Calibri"/>
              <a:cs typeface="Times New Roman"/>
            </a:endParaRPr>
          </a:p>
          <a:p>
            <a:pPr algn="r">
              <a:spcAft>
                <a:spcPts val="0"/>
              </a:spcAft>
              <a:buFont typeface="Wingdings" pitchFamily="2" charset="2"/>
              <a:buNone/>
              <a:defRPr/>
            </a:pPr>
            <a:r>
              <a:rPr lang="en-CA" sz="1800" i="1" dirty="0">
                <a:ea typeface="Calibri"/>
                <a:cs typeface="Times New Roman"/>
              </a:rPr>
              <a:t>Source: Common UN Procurement at the Country Level, </a:t>
            </a:r>
          </a:p>
          <a:p>
            <a:pPr algn="r">
              <a:spcAft>
                <a:spcPts val="0"/>
              </a:spcAft>
              <a:buFont typeface="Wingdings" pitchFamily="2" charset="2"/>
              <a:buNone/>
              <a:defRPr/>
            </a:pPr>
            <a:r>
              <a:rPr lang="en-CA" sz="1800" i="1" dirty="0">
                <a:ea typeface="Calibri"/>
                <a:cs typeface="Times New Roman"/>
              </a:rPr>
              <a:t>UNDG and HLCM.</a:t>
            </a:r>
          </a:p>
          <a:p>
            <a:pPr algn="r">
              <a:spcAft>
                <a:spcPts val="0"/>
              </a:spcAft>
              <a:buFont typeface="Wingdings" pitchFamily="2" charset="2"/>
              <a:buNone/>
              <a:defRPr/>
            </a:pPr>
            <a:endParaRPr lang="en-CA" sz="1200" dirty="0">
              <a:ea typeface="Calibri"/>
              <a:cs typeface="Times New Roman"/>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5888"/>
            <a:ext cx="7772400" cy="1143000"/>
          </a:xfrm>
        </p:spPr>
        <p:txBody>
          <a:bodyPr/>
          <a:lstStyle/>
          <a:p>
            <a:pPr>
              <a:defRPr/>
            </a:pPr>
            <a:r>
              <a:rPr lang="en-CA" dirty="0" smtClean="0"/>
              <a:t>How was it developed?</a:t>
            </a:r>
            <a:endParaRPr lang="en-CA" dirty="0"/>
          </a:p>
        </p:txBody>
      </p:sp>
      <p:sp>
        <p:nvSpPr>
          <p:cNvPr id="3" name="Content Placeholder 2"/>
          <p:cNvSpPr>
            <a:spLocks noGrp="1"/>
          </p:cNvSpPr>
          <p:nvPr>
            <p:ph idx="1"/>
          </p:nvPr>
        </p:nvSpPr>
        <p:spPr>
          <a:xfrm>
            <a:off x="323850" y="1196975"/>
            <a:ext cx="8497888" cy="5661025"/>
          </a:xfrm>
        </p:spPr>
        <p:txBody>
          <a:bodyPr>
            <a:normAutofit fontScale="55000" lnSpcReduction="20000"/>
          </a:bodyPr>
          <a:lstStyle/>
          <a:p>
            <a:pPr marL="0" indent="0">
              <a:lnSpc>
                <a:spcPct val="120000"/>
              </a:lnSpc>
              <a:buFontTx/>
              <a:buNone/>
              <a:defRPr/>
            </a:pPr>
            <a:r>
              <a:rPr lang="en-CA" b="1" dirty="0"/>
              <a:t>Stage </a:t>
            </a:r>
            <a:r>
              <a:rPr lang="en-CA" b="1" dirty="0" smtClean="0"/>
              <a:t>1. Stock-Taking (June-Sept 2013)</a:t>
            </a:r>
          </a:p>
          <a:p>
            <a:pPr marL="0" indent="0">
              <a:lnSpc>
                <a:spcPct val="120000"/>
              </a:lnSpc>
              <a:buFontTx/>
              <a:buNone/>
              <a:defRPr/>
            </a:pPr>
            <a:r>
              <a:rPr lang="en-CA" dirty="0" smtClean="0"/>
              <a:t>UN </a:t>
            </a:r>
            <a:r>
              <a:rPr lang="en-CA" dirty="0"/>
              <a:t>ME systems in support of </a:t>
            </a:r>
            <a:r>
              <a:rPr lang="en-CA" dirty="0" smtClean="0"/>
              <a:t>BO and </a:t>
            </a:r>
            <a:r>
              <a:rPr lang="en-US" dirty="0" smtClean="0"/>
              <a:t>12 BOS country </a:t>
            </a:r>
            <a:r>
              <a:rPr lang="en-US" dirty="0"/>
              <a:t>pilots </a:t>
            </a:r>
            <a:endParaRPr lang="en-CA" dirty="0"/>
          </a:p>
          <a:p>
            <a:pPr marL="0" indent="0">
              <a:lnSpc>
                <a:spcPct val="120000"/>
              </a:lnSpc>
              <a:buFontTx/>
              <a:buNone/>
              <a:defRPr/>
            </a:pPr>
            <a:r>
              <a:rPr lang="en-US" dirty="0"/>
              <a:t> </a:t>
            </a:r>
            <a:endParaRPr lang="en-CA" dirty="0"/>
          </a:p>
          <a:p>
            <a:pPr marL="0" indent="0">
              <a:lnSpc>
                <a:spcPct val="120000"/>
              </a:lnSpc>
              <a:buFontTx/>
              <a:buNone/>
              <a:defRPr/>
            </a:pPr>
            <a:r>
              <a:rPr lang="en-US" b="1" dirty="0"/>
              <a:t>Stage </a:t>
            </a:r>
            <a:r>
              <a:rPr lang="en-US" b="1" dirty="0" smtClean="0"/>
              <a:t>2. Review of Industry Practices  (Sept-Dec, 2013)</a:t>
            </a:r>
          </a:p>
          <a:p>
            <a:pPr marL="0" indent="0">
              <a:lnSpc>
                <a:spcPct val="120000"/>
              </a:lnSpc>
              <a:buFontTx/>
              <a:buNone/>
              <a:defRPr/>
            </a:pPr>
            <a:r>
              <a:rPr lang="en-US" dirty="0" smtClean="0"/>
              <a:t>Learn from a</a:t>
            </a:r>
            <a:r>
              <a:rPr lang="en-CA" dirty="0" smtClean="0"/>
              <a:t>pproaches, trends outside </a:t>
            </a:r>
            <a:r>
              <a:rPr lang="en-GB" dirty="0" smtClean="0"/>
              <a:t>UN.</a:t>
            </a:r>
            <a:endParaRPr lang="en-CA" dirty="0"/>
          </a:p>
          <a:p>
            <a:pPr marL="0" indent="0">
              <a:lnSpc>
                <a:spcPct val="120000"/>
              </a:lnSpc>
              <a:buFontTx/>
              <a:buNone/>
              <a:defRPr/>
            </a:pPr>
            <a:r>
              <a:rPr lang="en-GB" dirty="0"/>
              <a:t> </a:t>
            </a:r>
            <a:endParaRPr lang="en-CA" dirty="0"/>
          </a:p>
          <a:p>
            <a:pPr marL="0" indent="0">
              <a:lnSpc>
                <a:spcPct val="120000"/>
              </a:lnSpc>
              <a:buFontTx/>
              <a:buNone/>
              <a:defRPr/>
            </a:pPr>
            <a:r>
              <a:rPr lang="en-GB" b="1" dirty="0"/>
              <a:t>Stage </a:t>
            </a:r>
            <a:r>
              <a:rPr lang="en-GB" b="1" dirty="0" smtClean="0"/>
              <a:t>3 (Jan-May 2014)</a:t>
            </a:r>
          </a:p>
          <a:p>
            <a:pPr marL="0" indent="0">
              <a:lnSpc>
                <a:spcPct val="120000"/>
              </a:lnSpc>
              <a:buFontTx/>
              <a:buNone/>
              <a:defRPr/>
            </a:pPr>
            <a:r>
              <a:rPr lang="en-GB" dirty="0" smtClean="0"/>
              <a:t>Synthesis to prepare ME framework</a:t>
            </a:r>
          </a:p>
          <a:p>
            <a:pPr marL="0" indent="0">
              <a:lnSpc>
                <a:spcPct val="120000"/>
              </a:lnSpc>
              <a:buFontTx/>
              <a:buNone/>
              <a:defRPr/>
            </a:pPr>
            <a:endParaRPr lang="en-GB" dirty="0"/>
          </a:p>
          <a:p>
            <a:pPr marL="0" indent="0">
              <a:lnSpc>
                <a:spcPct val="120000"/>
              </a:lnSpc>
              <a:buFontTx/>
              <a:buNone/>
              <a:defRPr/>
            </a:pPr>
            <a:r>
              <a:rPr lang="en-GB" b="1" dirty="0" smtClean="0"/>
              <a:t>Who involved?</a:t>
            </a:r>
          </a:p>
          <a:p>
            <a:pPr>
              <a:lnSpc>
                <a:spcPct val="120000"/>
              </a:lnSpc>
              <a:defRPr/>
            </a:pPr>
            <a:r>
              <a:rPr lang="en-US" dirty="0" smtClean="0"/>
              <a:t>UNDG </a:t>
            </a:r>
            <a:r>
              <a:rPr lang="en-US" dirty="0"/>
              <a:t>Reference Group on Common Services </a:t>
            </a:r>
            <a:endParaRPr lang="en-CA" dirty="0"/>
          </a:p>
          <a:p>
            <a:pPr>
              <a:lnSpc>
                <a:spcPct val="120000"/>
              </a:lnSpc>
              <a:defRPr/>
            </a:pPr>
            <a:r>
              <a:rPr lang="en-GB" dirty="0"/>
              <a:t>UN Development Operations Coordination Office</a:t>
            </a:r>
            <a:endParaRPr lang="en-CA" dirty="0"/>
          </a:p>
          <a:p>
            <a:pPr>
              <a:lnSpc>
                <a:spcPct val="120000"/>
              </a:lnSpc>
              <a:defRPr/>
            </a:pPr>
            <a:r>
              <a:rPr lang="en-GB" dirty="0"/>
              <a:t>CEB Secretariat</a:t>
            </a:r>
            <a:endParaRPr lang="en-CA" dirty="0"/>
          </a:p>
          <a:p>
            <a:pPr>
              <a:lnSpc>
                <a:spcPct val="120000"/>
              </a:lnSpc>
              <a:defRPr/>
            </a:pPr>
            <a:r>
              <a:rPr lang="en-GB" dirty="0"/>
              <a:t>HLCM Procurement Network</a:t>
            </a:r>
            <a:endParaRPr lang="en-CA" dirty="0"/>
          </a:p>
          <a:p>
            <a:pPr>
              <a:lnSpc>
                <a:spcPct val="120000"/>
              </a:lnSpc>
              <a:defRPr/>
            </a:pPr>
            <a:r>
              <a:rPr lang="en-US" dirty="0"/>
              <a:t>Operations managers from BOS pilot countries.</a:t>
            </a:r>
            <a:endParaRPr lang="en-CA" dirty="0"/>
          </a:p>
          <a:p>
            <a:pPr>
              <a:lnSpc>
                <a:spcPct val="120000"/>
              </a:lnSpc>
              <a:defRPr/>
            </a:pPr>
            <a:endParaRPr lang="en-CA" dirty="0"/>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5888"/>
            <a:ext cx="7772400" cy="1143000"/>
          </a:xfrm>
        </p:spPr>
        <p:txBody>
          <a:bodyPr/>
          <a:lstStyle/>
          <a:p>
            <a:pPr>
              <a:defRPr/>
            </a:pPr>
            <a:r>
              <a:rPr lang="en-CA" dirty="0" smtClean="0"/>
              <a:t>Structure of Framework</a:t>
            </a:r>
            <a:endParaRPr lang="en-CA" dirty="0"/>
          </a:p>
        </p:txBody>
      </p:sp>
      <p:sp>
        <p:nvSpPr>
          <p:cNvPr id="3" name="Content Placeholder 2"/>
          <p:cNvSpPr>
            <a:spLocks noGrp="1"/>
          </p:cNvSpPr>
          <p:nvPr>
            <p:ph idx="1"/>
          </p:nvPr>
        </p:nvSpPr>
        <p:spPr>
          <a:xfrm>
            <a:off x="323850" y="1125538"/>
            <a:ext cx="8497888" cy="5732462"/>
          </a:xfrm>
        </p:spPr>
        <p:txBody>
          <a:bodyPr>
            <a:normAutofit fontScale="77500" lnSpcReduction="20000"/>
          </a:bodyPr>
          <a:lstStyle/>
          <a:p>
            <a:pPr marL="0" indent="0">
              <a:lnSpc>
                <a:spcPct val="120000"/>
              </a:lnSpc>
              <a:buFontTx/>
              <a:buNone/>
              <a:defRPr/>
            </a:pPr>
            <a:r>
              <a:rPr lang="en-CA" dirty="0" smtClean="0"/>
              <a:t>Main document w. 3 sections</a:t>
            </a:r>
          </a:p>
          <a:p>
            <a:pPr marL="400050" lvl="1" indent="0">
              <a:lnSpc>
                <a:spcPct val="120000"/>
              </a:lnSpc>
              <a:buFontTx/>
              <a:buNone/>
              <a:defRPr/>
            </a:pPr>
            <a:r>
              <a:rPr lang="en-CA" b="1" dirty="0" smtClean="0"/>
              <a:t>1. Introduction</a:t>
            </a:r>
          </a:p>
          <a:p>
            <a:pPr marL="457200" lvl="1" indent="171450">
              <a:lnSpc>
                <a:spcPct val="120000"/>
              </a:lnSpc>
              <a:buFontTx/>
              <a:buNone/>
              <a:defRPr/>
            </a:pPr>
            <a:r>
              <a:rPr lang="en-CA" dirty="0" smtClean="0">
                <a:sym typeface="Wingdings" panose="05000000000000000000" pitchFamily="2" charset="2"/>
              </a:rPr>
              <a:t></a:t>
            </a:r>
            <a:r>
              <a:rPr lang="en-CA" dirty="0" smtClean="0"/>
              <a:t>Answers… why, who are users, how to use it?</a:t>
            </a:r>
          </a:p>
          <a:p>
            <a:pPr marL="400050" lvl="1" indent="0">
              <a:lnSpc>
                <a:spcPct val="120000"/>
              </a:lnSpc>
              <a:buFontTx/>
              <a:buNone/>
              <a:defRPr/>
            </a:pPr>
            <a:r>
              <a:rPr lang="en-CA" b="1" dirty="0" smtClean="0"/>
              <a:t>2. Results and Indicator Framework</a:t>
            </a:r>
          </a:p>
          <a:p>
            <a:pPr marL="400050" lvl="1" indent="228600">
              <a:lnSpc>
                <a:spcPct val="120000"/>
              </a:lnSpc>
              <a:buFontTx/>
              <a:buNone/>
              <a:defRPr/>
            </a:pPr>
            <a:r>
              <a:rPr lang="en-CA" dirty="0" smtClean="0">
                <a:sym typeface="Wingdings" panose="05000000000000000000" pitchFamily="2" charset="2"/>
              </a:rPr>
              <a:t> </a:t>
            </a:r>
            <a:r>
              <a:rPr lang="en-CA" dirty="0" smtClean="0"/>
              <a:t>Provides </a:t>
            </a:r>
            <a:r>
              <a:rPr lang="en-CA" i="1" dirty="0" smtClean="0"/>
              <a:t>required</a:t>
            </a:r>
            <a:r>
              <a:rPr lang="en-CA" dirty="0" smtClean="0"/>
              <a:t> and </a:t>
            </a:r>
            <a:r>
              <a:rPr lang="en-CA" i="1" dirty="0" smtClean="0"/>
              <a:t>optional</a:t>
            </a:r>
            <a:r>
              <a:rPr lang="en-CA" b="1" dirty="0" smtClean="0"/>
              <a:t> </a:t>
            </a:r>
            <a:r>
              <a:rPr lang="en-CA" dirty="0" smtClean="0"/>
              <a:t>results and indicators, and rationale</a:t>
            </a:r>
          </a:p>
          <a:p>
            <a:pPr marL="400050" lvl="1" indent="0">
              <a:lnSpc>
                <a:spcPct val="120000"/>
              </a:lnSpc>
              <a:buFontTx/>
              <a:buNone/>
              <a:defRPr/>
            </a:pPr>
            <a:r>
              <a:rPr lang="en-CA" b="1" dirty="0" smtClean="0"/>
              <a:t>3. Management Arrangements</a:t>
            </a:r>
          </a:p>
          <a:p>
            <a:pPr marL="400050" lvl="1" indent="228600">
              <a:lnSpc>
                <a:spcPct val="120000"/>
              </a:lnSpc>
              <a:buFontTx/>
              <a:buNone/>
              <a:defRPr/>
            </a:pPr>
            <a:r>
              <a:rPr lang="en-CA" dirty="0" smtClean="0">
                <a:sym typeface="Wingdings" panose="05000000000000000000" pitchFamily="2" charset="2"/>
              </a:rPr>
              <a:t> Explains information needs at different levels, accountabilities, monitoring and reporting mechanisms, tools, evaluation framework</a:t>
            </a:r>
          </a:p>
          <a:p>
            <a:pPr marL="0" indent="0">
              <a:lnSpc>
                <a:spcPct val="120000"/>
              </a:lnSpc>
              <a:buFontTx/>
              <a:buNone/>
              <a:defRPr/>
            </a:pPr>
            <a:endParaRPr lang="en-CA" sz="1300" dirty="0" smtClean="0">
              <a:sym typeface="Wingdings" panose="05000000000000000000" pitchFamily="2" charset="2"/>
            </a:endParaRPr>
          </a:p>
          <a:p>
            <a:pPr marL="0" indent="0">
              <a:lnSpc>
                <a:spcPct val="120000"/>
              </a:lnSpc>
              <a:buFontTx/>
              <a:buNone/>
              <a:defRPr/>
            </a:pPr>
            <a:r>
              <a:rPr lang="en-CA" dirty="0" smtClean="0">
                <a:sym typeface="Wingdings" panose="05000000000000000000" pitchFamily="2" charset="2"/>
              </a:rPr>
              <a:t>Annex</a:t>
            </a:r>
          </a:p>
          <a:p>
            <a:pPr marL="400050" lvl="1" indent="228600">
              <a:lnSpc>
                <a:spcPct val="120000"/>
              </a:lnSpc>
              <a:buFontTx/>
              <a:buNone/>
              <a:defRPr/>
            </a:pPr>
            <a:r>
              <a:rPr lang="en-CA" dirty="0" smtClean="0">
                <a:sym typeface="Wingdings" panose="05000000000000000000" pitchFamily="2" charset="2"/>
              </a:rPr>
              <a:t> </a:t>
            </a:r>
            <a:r>
              <a:rPr lang="en-CA" dirty="0" smtClean="0"/>
              <a:t>Offers indicator definitions, calculations </a:t>
            </a:r>
            <a:r>
              <a:rPr lang="en-CA" dirty="0"/>
              <a:t>and required sources of </a:t>
            </a:r>
            <a:r>
              <a:rPr lang="en-CA" dirty="0" smtClean="0"/>
              <a:t>data</a:t>
            </a:r>
            <a:endParaRPr lang="en-CA" dirty="0" smtClean="0">
              <a:sym typeface="Wingdings" panose="05000000000000000000" pitchFamily="2" charset="2"/>
            </a:endParaRPr>
          </a:p>
          <a:p>
            <a:pPr marL="400050" lvl="1" indent="0">
              <a:lnSpc>
                <a:spcPct val="120000"/>
              </a:lnSpc>
              <a:buFontTx/>
              <a:buNone/>
              <a:defRPr/>
            </a:pPr>
            <a:endParaRPr lang="en-CA" dirty="0" smtClean="0"/>
          </a:p>
          <a:p>
            <a:pPr marL="400050" lvl="1" indent="0">
              <a:lnSpc>
                <a:spcPct val="120000"/>
              </a:lnSpc>
              <a:buFontTx/>
              <a:buNone/>
              <a:defRPr/>
            </a:pPr>
            <a:endParaRPr lang="en-CA" dirty="0"/>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3375"/>
            <a:ext cx="7772400" cy="1143000"/>
          </a:xfrm>
        </p:spPr>
        <p:txBody>
          <a:bodyPr/>
          <a:lstStyle/>
          <a:p>
            <a:pPr>
              <a:defRPr/>
            </a:pPr>
            <a:r>
              <a:rPr lang="en-CA" dirty="0" smtClean="0"/>
              <a:t>The Framework: </a:t>
            </a:r>
            <a:r>
              <a:rPr lang="en-CA" u="sng" dirty="0" smtClean="0"/>
              <a:t>Key principle</a:t>
            </a:r>
            <a:endParaRPr lang="en-CA" u="sng" dirty="0"/>
          </a:p>
        </p:txBody>
      </p:sp>
      <p:sp>
        <p:nvSpPr>
          <p:cNvPr id="3" name="Content Placeholder 2"/>
          <p:cNvSpPr>
            <a:spLocks noGrp="1"/>
          </p:cNvSpPr>
          <p:nvPr>
            <p:ph idx="1"/>
          </p:nvPr>
        </p:nvSpPr>
        <p:spPr>
          <a:xfrm>
            <a:off x="323850" y="1628775"/>
            <a:ext cx="8497888" cy="4752975"/>
          </a:xfrm>
        </p:spPr>
        <p:txBody>
          <a:bodyPr>
            <a:normAutofit fontScale="70000" lnSpcReduction="20000"/>
          </a:bodyPr>
          <a:lstStyle/>
          <a:p>
            <a:pPr>
              <a:lnSpc>
                <a:spcPct val="120000"/>
              </a:lnSpc>
              <a:defRPr/>
            </a:pPr>
            <a:r>
              <a:rPr lang="en-US" dirty="0" smtClean="0"/>
              <a:t>UNCTs, OMTs </a:t>
            </a:r>
            <a:r>
              <a:rPr lang="en-US" dirty="0"/>
              <a:t>have </a:t>
            </a:r>
            <a:r>
              <a:rPr lang="en-US" b="1" i="1" dirty="0"/>
              <a:t>flexibility to choose </a:t>
            </a:r>
            <a:r>
              <a:rPr lang="en-US" dirty="0"/>
              <a:t>which </a:t>
            </a:r>
            <a:r>
              <a:rPr lang="en-US" dirty="0" smtClean="0"/>
              <a:t>of </a:t>
            </a:r>
            <a:r>
              <a:rPr lang="en-US" u="sng" dirty="0" smtClean="0"/>
              <a:t>7 business </a:t>
            </a:r>
            <a:r>
              <a:rPr lang="en-US" u="sng" dirty="0"/>
              <a:t>operations areas</a:t>
            </a:r>
            <a:r>
              <a:rPr lang="en-US" dirty="0"/>
              <a:t> </a:t>
            </a:r>
            <a:r>
              <a:rPr lang="en-US" dirty="0" smtClean="0"/>
              <a:t>to </a:t>
            </a:r>
            <a:r>
              <a:rPr lang="en-US" dirty="0"/>
              <a:t>work </a:t>
            </a:r>
            <a:r>
              <a:rPr lang="en-US" dirty="0" smtClean="0"/>
              <a:t>on</a:t>
            </a:r>
          </a:p>
          <a:p>
            <a:pPr lvl="1">
              <a:lnSpc>
                <a:spcPct val="120000"/>
              </a:lnSpc>
              <a:defRPr/>
            </a:pPr>
            <a:r>
              <a:rPr lang="en-US" dirty="0" smtClean="0"/>
              <a:t>Based on operations analysis and country factors</a:t>
            </a:r>
          </a:p>
          <a:p>
            <a:pPr>
              <a:lnSpc>
                <a:spcPct val="120000"/>
              </a:lnSpc>
              <a:defRPr/>
            </a:pPr>
            <a:endParaRPr lang="en-US" dirty="0" smtClean="0"/>
          </a:p>
          <a:p>
            <a:pPr>
              <a:lnSpc>
                <a:spcPct val="120000"/>
              </a:lnSpc>
              <a:defRPr/>
            </a:pPr>
            <a:r>
              <a:rPr lang="en-US" u="sng" dirty="0" smtClean="0"/>
              <a:t>Once </a:t>
            </a:r>
            <a:r>
              <a:rPr lang="en-US" u="sng" dirty="0"/>
              <a:t>agreed</a:t>
            </a:r>
            <a:r>
              <a:rPr lang="en-US" dirty="0"/>
              <a:t>, </a:t>
            </a:r>
            <a:r>
              <a:rPr lang="en-US" dirty="0" smtClean="0"/>
              <a:t>for </a:t>
            </a:r>
            <a:r>
              <a:rPr lang="en-US" b="1" i="1" dirty="0"/>
              <a:t>each</a:t>
            </a:r>
            <a:r>
              <a:rPr lang="en-US" dirty="0"/>
              <a:t> business operations </a:t>
            </a:r>
            <a:r>
              <a:rPr lang="en-US" dirty="0" smtClean="0"/>
              <a:t>area</a:t>
            </a:r>
          </a:p>
          <a:p>
            <a:pPr lvl="1">
              <a:lnSpc>
                <a:spcPct val="120000"/>
              </a:lnSpc>
              <a:defRPr/>
            </a:pPr>
            <a:r>
              <a:rPr lang="en-US" dirty="0" smtClean="0"/>
              <a:t>Minimum </a:t>
            </a:r>
            <a:r>
              <a:rPr lang="en-US" dirty="0"/>
              <a:t>set of </a:t>
            </a:r>
            <a:r>
              <a:rPr lang="en-US" dirty="0" smtClean="0"/>
              <a:t>required results </a:t>
            </a:r>
            <a:r>
              <a:rPr lang="en-US" dirty="0"/>
              <a:t>and  </a:t>
            </a:r>
            <a:r>
              <a:rPr lang="en-US" dirty="0" smtClean="0"/>
              <a:t>KPIs, driven </a:t>
            </a:r>
            <a:r>
              <a:rPr lang="en-US" dirty="0"/>
              <a:t>by </a:t>
            </a:r>
            <a:r>
              <a:rPr lang="en-US" dirty="0" smtClean="0"/>
              <a:t>QCPR strategic </a:t>
            </a:r>
            <a:r>
              <a:rPr lang="en-US" dirty="0"/>
              <a:t>goals </a:t>
            </a:r>
            <a:endParaRPr lang="en-US" dirty="0" smtClean="0"/>
          </a:p>
          <a:p>
            <a:pPr lvl="1">
              <a:lnSpc>
                <a:spcPct val="120000"/>
              </a:lnSpc>
              <a:defRPr/>
            </a:pPr>
            <a:r>
              <a:rPr lang="en-US" dirty="0" smtClean="0"/>
              <a:t>Broader </a:t>
            </a:r>
            <a:r>
              <a:rPr lang="en-US" dirty="0"/>
              <a:t>set of optional results and indicators </a:t>
            </a:r>
            <a:r>
              <a:rPr lang="en-US" dirty="0" smtClean="0"/>
              <a:t>to </a:t>
            </a:r>
            <a:r>
              <a:rPr lang="en-US" dirty="0"/>
              <a:t>tailor country </a:t>
            </a:r>
            <a:r>
              <a:rPr lang="en-US" dirty="0" smtClean="0"/>
              <a:t>frameworks </a:t>
            </a:r>
            <a:r>
              <a:rPr lang="en-US" dirty="0"/>
              <a:t>to </a:t>
            </a:r>
            <a:r>
              <a:rPr lang="en-US" dirty="0" smtClean="0"/>
              <a:t>country situations</a:t>
            </a:r>
            <a:endParaRPr lang="en-US" dirty="0"/>
          </a:p>
          <a:p>
            <a:pPr>
              <a:lnSpc>
                <a:spcPct val="120000"/>
              </a:lnSpc>
              <a:defRPr/>
            </a:pPr>
            <a:endParaRPr lang="en-US" dirty="0"/>
          </a:p>
          <a:p>
            <a:pPr>
              <a:lnSpc>
                <a:spcPct val="120000"/>
              </a:lnSpc>
              <a:defRPr/>
            </a:pPr>
            <a:r>
              <a:rPr lang="en-US" dirty="0" smtClean="0"/>
              <a:t>Standardization </a:t>
            </a:r>
            <a:r>
              <a:rPr lang="en-US" dirty="0"/>
              <a:t>enables </a:t>
            </a:r>
            <a:r>
              <a:rPr lang="en-US" dirty="0" smtClean="0"/>
              <a:t>aggregation </a:t>
            </a:r>
            <a:r>
              <a:rPr lang="en-US" dirty="0"/>
              <a:t>of quantitative results from country </a:t>
            </a:r>
            <a:r>
              <a:rPr lang="en-US" dirty="0" smtClean="0"/>
              <a:t>to </a:t>
            </a:r>
            <a:r>
              <a:rPr lang="en-US" dirty="0"/>
              <a:t>global </a:t>
            </a:r>
            <a:r>
              <a:rPr lang="en-US" dirty="0" smtClean="0"/>
              <a:t>levels </a:t>
            </a:r>
            <a:r>
              <a:rPr lang="en-US" dirty="0" smtClean="0">
                <a:sym typeface="Wingdings" panose="05000000000000000000" pitchFamily="2" charset="2"/>
              </a:rPr>
              <a:t> Quality assurance and Accountability</a:t>
            </a:r>
            <a:endParaRPr lang="en-CA" dirty="0"/>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3375"/>
            <a:ext cx="7772400" cy="1143000"/>
          </a:xfrm>
        </p:spPr>
        <p:txBody>
          <a:bodyPr/>
          <a:lstStyle/>
          <a:p>
            <a:pPr>
              <a:defRPr/>
            </a:pPr>
            <a:r>
              <a:rPr lang="en-CA" smtClean="0"/>
              <a:t>Also…</a:t>
            </a:r>
            <a:endParaRPr lang="en-CA"/>
          </a:p>
        </p:txBody>
      </p:sp>
      <p:sp>
        <p:nvSpPr>
          <p:cNvPr id="23555" name="Content Placeholder 2"/>
          <p:cNvSpPr>
            <a:spLocks noGrp="1"/>
          </p:cNvSpPr>
          <p:nvPr>
            <p:ph idx="1"/>
          </p:nvPr>
        </p:nvSpPr>
        <p:spPr>
          <a:xfrm>
            <a:off x="323850" y="1628775"/>
            <a:ext cx="8497888" cy="4752975"/>
          </a:xfrm>
        </p:spPr>
        <p:txBody>
          <a:bodyPr/>
          <a:lstStyle/>
          <a:p>
            <a:r>
              <a:rPr lang="en-CA" altLang="en-US" smtClean="0"/>
              <a:t>ME framework </a:t>
            </a:r>
            <a:r>
              <a:rPr lang="en-CA" altLang="en-US" b="1" smtClean="0"/>
              <a:t>applicable to all countries</a:t>
            </a:r>
            <a:r>
              <a:rPr lang="en-CA" altLang="en-US" smtClean="0"/>
              <a:t> where UNCT wants  savings from common services and harmonized business solutions</a:t>
            </a:r>
          </a:p>
          <a:p>
            <a:endParaRPr lang="en-CA" altLang="en-US" smtClean="0"/>
          </a:p>
          <a:p>
            <a:r>
              <a:rPr lang="en-CA" altLang="en-US" smtClean="0"/>
              <a:t>Use of this framework does </a:t>
            </a:r>
            <a:r>
              <a:rPr lang="en-CA" altLang="en-US" b="1" u="sng" smtClean="0"/>
              <a:t>not</a:t>
            </a:r>
            <a:r>
              <a:rPr lang="en-CA" altLang="en-US" smtClean="0"/>
              <a:t> require a Business Operations Strategy (BOS)</a:t>
            </a:r>
          </a:p>
          <a:p>
            <a:pPr marL="457200" lvl="1" indent="0">
              <a:buFontTx/>
              <a:buNone/>
            </a:pPr>
            <a:r>
              <a:rPr lang="en-CA" altLang="en-US" smtClean="0"/>
              <a:t>(</a:t>
            </a:r>
            <a:r>
              <a:rPr lang="en-CA" altLang="en-US" i="1" smtClean="0"/>
              <a:t>…but most effective  when paired with a BOS, due to availability of baselines</a:t>
            </a:r>
            <a:r>
              <a:rPr lang="en-CA" altLang="en-US" smtClean="0"/>
              <a:t>)</a:t>
            </a:r>
          </a:p>
          <a:p>
            <a:pPr marL="457200" lvl="1" indent="0">
              <a:buFontTx/>
              <a:buNone/>
            </a:pPr>
            <a:r>
              <a:rPr lang="en-CA" altLang="en-US" smtClean="0"/>
              <a:t> </a:t>
            </a: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5888"/>
            <a:ext cx="7772400" cy="720725"/>
          </a:xfrm>
        </p:spPr>
        <p:txBody>
          <a:bodyPr/>
          <a:lstStyle/>
          <a:p>
            <a:pPr>
              <a:defRPr/>
            </a:pPr>
            <a:r>
              <a:rPr lang="en-CA" smtClean="0"/>
              <a:t>KPIs..?</a:t>
            </a:r>
            <a:endParaRPr lang="en-CA"/>
          </a:p>
        </p:txBody>
      </p:sp>
      <p:sp>
        <p:nvSpPr>
          <p:cNvPr id="3" name="Content Placeholder 2"/>
          <p:cNvSpPr>
            <a:spLocks noGrp="1"/>
          </p:cNvSpPr>
          <p:nvPr>
            <p:ph idx="1"/>
          </p:nvPr>
        </p:nvSpPr>
        <p:spPr>
          <a:xfrm>
            <a:off x="323850" y="908050"/>
            <a:ext cx="8497888" cy="5949950"/>
          </a:xfrm>
        </p:spPr>
        <p:txBody>
          <a:bodyPr>
            <a:normAutofit fontScale="85000" lnSpcReduction="10000"/>
          </a:bodyPr>
          <a:lstStyle/>
          <a:p>
            <a:pPr>
              <a:lnSpc>
                <a:spcPct val="120000"/>
              </a:lnSpc>
              <a:defRPr/>
            </a:pPr>
            <a:r>
              <a:rPr lang="en-CA" b="1" kern="1200" dirty="0"/>
              <a:t>Performance Indicator</a:t>
            </a:r>
            <a:r>
              <a:rPr lang="en-CA" kern="1200" dirty="0"/>
              <a:t> - </a:t>
            </a:r>
            <a:r>
              <a:rPr lang="en-CA" kern="1200" dirty="0" smtClean="0"/>
              <a:t>The </a:t>
            </a:r>
            <a:r>
              <a:rPr lang="en-CA" kern="1200" dirty="0"/>
              <a:t>quantitative or qualitative basis by which </a:t>
            </a:r>
            <a:r>
              <a:rPr lang="en-CA" kern="1200" dirty="0" smtClean="0"/>
              <a:t>results are assessed</a:t>
            </a:r>
            <a:endParaRPr lang="en-CA" kern="1200" dirty="0"/>
          </a:p>
          <a:p>
            <a:pPr>
              <a:lnSpc>
                <a:spcPct val="120000"/>
              </a:lnSpc>
              <a:defRPr/>
            </a:pPr>
            <a:endParaRPr lang="en-CA" b="1" kern="1200" dirty="0"/>
          </a:p>
          <a:p>
            <a:pPr>
              <a:lnSpc>
                <a:spcPct val="120000"/>
              </a:lnSpc>
              <a:defRPr/>
            </a:pPr>
            <a:r>
              <a:rPr lang="en-CA" b="1" kern="1200" dirty="0"/>
              <a:t>Key Performance Indicator</a:t>
            </a:r>
            <a:r>
              <a:rPr lang="en-CA" kern="1200" dirty="0"/>
              <a:t> -  </a:t>
            </a:r>
            <a:r>
              <a:rPr lang="en-CA" kern="1200" dirty="0" smtClean="0"/>
              <a:t>A performance indicator </a:t>
            </a:r>
            <a:r>
              <a:rPr lang="en-CA" kern="1200" dirty="0"/>
              <a:t>that is </a:t>
            </a:r>
            <a:r>
              <a:rPr lang="en-CA" u="sng" kern="1200" dirty="0" smtClean="0"/>
              <a:t>critical</a:t>
            </a:r>
            <a:r>
              <a:rPr lang="en-CA" kern="1200" dirty="0" smtClean="0"/>
              <a:t> for monitoring </a:t>
            </a:r>
            <a:r>
              <a:rPr lang="en-CA" kern="1200" dirty="0"/>
              <a:t>the performance of a </a:t>
            </a:r>
            <a:r>
              <a:rPr lang="en-CA" i="1" kern="1200" dirty="0"/>
              <a:t>strategic </a:t>
            </a:r>
            <a:r>
              <a:rPr lang="en-CA" i="1" kern="1200" dirty="0" smtClean="0"/>
              <a:t>objective or outcome </a:t>
            </a:r>
            <a:r>
              <a:rPr lang="en-CA" kern="1200" dirty="0" smtClean="0"/>
              <a:t>important </a:t>
            </a:r>
            <a:r>
              <a:rPr lang="en-CA" kern="1200" dirty="0"/>
              <a:t>to the growth of the </a:t>
            </a:r>
            <a:r>
              <a:rPr lang="en-CA" kern="1200" dirty="0" smtClean="0"/>
              <a:t>organization </a:t>
            </a:r>
          </a:p>
          <a:p>
            <a:pPr lvl="1">
              <a:lnSpc>
                <a:spcPct val="120000"/>
              </a:lnSpc>
              <a:defRPr/>
            </a:pPr>
            <a:r>
              <a:rPr lang="en-CA" kern="1200" dirty="0"/>
              <a:t>Normally 4 to 10 KPIs </a:t>
            </a:r>
          </a:p>
          <a:p>
            <a:pPr lvl="1">
              <a:lnSpc>
                <a:spcPct val="120000"/>
              </a:lnSpc>
              <a:defRPr/>
            </a:pPr>
            <a:r>
              <a:rPr lang="en-CA" kern="1200" dirty="0"/>
              <a:t>Driven by overall strategic </a:t>
            </a:r>
            <a:r>
              <a:rPr lang="en-CA" kern="1200" dirty="0" smtClean="0"/>
              <a:t>goals Provide </a:t>
            </a:r>
            <a:r>
              <a:rPr lang="en-CA" kern="1200" dirty="0"/>
              <a:t>visibility into the performance of individuals, teams, departments and </a:t>
            </a:r>
            <a:r>
              <a:rPr lang="en-CA" kern="1200" dirty="0" smtClean="0"/>
              <a:t>organizations</a:t>
            </a:r>
          </a:p>
          <a:p>
            <a:pPr lvl="1">
              <a:lnSpc>
                <a:spcPct val="120000"/>
              </a:lnSpc>
              <a:defRPr/>
            </a:pPr>
            <a:r>
              <a:rPr lang="en-CA" kern="1200" dirty="0" smtClean="0"/>
              <a:t>Enable </a:t>
            </a:r>
            <a:r>
              <a:rPr lang="en-CA" kern="1200" dirty="0"/>
              <a:t>decision-makers to take </a:t>
            </a:r>
            <a:r>
              <a:rPr lang="en-CA" kern="1200" dirty="0" smtClean="0"/>
              <a:t>action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Matrix</a:t>
            </a:r>
            <a:endParaRPr lang="en-US" dirty="0"/>
          </a:p>
        </p:txBody>
      </p:sp>
      <p:sp>
        <p:nvSpPr>
          <p:cNvPr id="3" name="Content Placeholder 2"/>
          <p:cNvSpPr>
            <a:spLocks noGrp="1"/>
          </p:cNvSpPr>
          <p:nvPr>
            <p:ph idx="1"/>
          </p:nvPr>
        </p:nvSpPr>
        <p:spPr/>
        <p:txBody>
          <a:bodyPr/>
          <a:lstStyle/>
          <a:p>
            <a:r>
              <a:rPr lang="en-US" dirty="0" smtClean="0"/>
              <a:t>Content </a:t>
            </a:r>
            <a:r>
              <a:rPr lang="en-US" dirty="0"/>
              <a:t>for the Results matrix </a:t>
            </a:r>
            <a:r>
              <a:rPr lang="en-US" dirty="0" smtClean="0"/>
              <a:t>directly </a:t>
            </a:r>
            <a:r>
              <a:rPr lang="en-US" dirty="0"/>
              <a:t>drawn from the Operations </a:t>
            </a:r>
            <a:r>
              <a:rPr lang="en-US" dirty="0" smtClean="0"/>
              <a:t>Analysis;</a:t>
            </a:r>
            <a:endParaRPr lang="en-US" dirty="0"/>
          </a:p>
          <a:p>
            <a:pPr lvl="1"/>
            <a:r>
              <a:rPr lang="en-US" dirty="0" smtClean="0"/>
              <a:t>Baseline </a:t>
            </a:r>
            <a:r>
              <a:rPr lang="en-US" dirty="0"/>
              <a:t>Assessment </a:t>
            </a:r>
            <a:r>
              <a:rPr lang="en-US" dirty="0" smtClean="0"/>
              <a:t>- </a:t>
            </a:r>
            <a:r>
              <a:rPr lang="en-US" dirty="0"/>
              <a:t>existing Business Solutions (incl. Common </a:t>
            </a:r>
            <a:r>
              <a:rPr lang="en-US" dirty="0" smtClean="0"/>
              <a:t>Services </a:t>
            </a:r>
            <a:r>
              <a:rPr lang="en-US" dirty="0"/>
              <a:t>to be continued;</a:t>
            </a:r>
          </a:p>
          <a:p>
            <a:pPr lvl="1"/>
            <a:r>
              <a:rPr lang="en-US" dirty="0" smtClean="0"/>
              <a:t>Needs </a:t>
            </a:r>
            <a:r>
              <a:rPr lang="en-US" dirty="0"/>
              <a:t>and Requirements </a:t>
            </a:r>
            <a:r>
              <a:rPr lang="en-US" dirty="0" smtClean="0"/>
              <a:t>Analysis - new </a:t>
            </a:r>
            <a:r>
              <a:rPr lang="en-US" dirty="0"/>
              <a:t>Business Solutions (incl. Common </a:t>
            </a:r>
            <a:r>
              <a:rPr lang="en-US" dirty="0" smtClean="0"/>
              <a:t>Services) and KPI’s;</a:t>
            </a:r>
            <a:endParaRPr lang="en-US" dirty="0"/>
          </a:p>
          <a:p>
            <a:pPr lvl="1"/>
            <a:r>
              <a:rPr lang="en-US" dirty="0" smtClean="0"/>
              <a:t>Cost </a:t>
            </a:r>
            <a:r>
              <a:rPr lang="en-US" dirty="0"/>
              <a:t>Benefit Analysis </a:t>
            </a:r>
            <a:r>
              <a:rPr lang="en-US" dirty="0" smtClean="0"/>
              <a:t>- prioritization </a:t>
            </a:r>
            <a:r>
              <a:rPr lang="en-US" dirty="0"/>
              <a:t>of proposed business solutions.</a:t>
            </a:r>
          </a:p>
          <a:p>
            <a:endParaRPr lang="en-US" dirty="0"/>
          </a:p>
        </p:txBody>
      </p:sp>
    </p:spTree>
    <p:extLst>
      <p:ext uri="{BB962C8B-B14F-4D97-AF65-F5344CB8AC3E}">
        <p14:creationId xmlns:p14="http://schemas.microsoft.com/office/powerpoint/2010/main" val="277092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171450"/>
            <a:ext cx="7772400" cy="1143000"/>
          </a:xfrm>
        </p:spPr>
        <p:txBody>
          <a:bodyPr/>
          <a:lstStyle/>
          <a:p>
            <a:pPr>
              <a:defRPr/>
            </a:pPr>
            <a:r>
              <a:rPr lang="en-CA" smtClean="0"/>
              <a:t>QCPR Indicators</a:t>
            </a:r>
            <a:endParaRPr lang="en-CA"/>
          </a:p>
        </p:txBody>
      </p:sp>
      <p:pic>
        <p:nvPicPr>
          <p:cNvPr id="1741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r="18642"/>
          <a:stretch>
            <a:fillRect/>
          </a:stretch>
        </p:blipFill>
        <p:spPr bwMode="auto">
          <a:xfrm>
            <a:off x="34925" y="692150"/>
            <a:ext cx="8991600" cy="616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988"/>
            <a:ext cx="7772400" cy="935038"/>
          </a:xfrm>
        </p:spPr>
        <p:txBody>
          <a:bodyPr/>
          <a:lstStyle/>
          <a:p>
            <a:pPr>
              <a:defRPr/>
            </a:pPr>
            <a:r>
              <a:rPr lang="en-CA" dirty="0" smtClean="0"/>
              <a:t>Results </a:t>
            </a:r>
            <a:r>
              <a:rPr lang="en-CA" smtClean="0"/>
              <a:t>and KPIs (p6)</a:t>
            </a:r>
            <a:endParaRPr lang="en-CA" dirty="0"/>
          </a:p>
        </p:txBody>
      </p:sp>
      <p:graphicFrame>
        <p:nvGraphicFramePr>
          <p:cNvPr id="4" name="Content Placeholder 3"/>
          <p:cNvGraphicFramePr>
            <a:graphicFrameLocks noGrp="1"/>
          </p:cNvGraphicFramePr>
          <p:nvPr>
            <p:ph idx="1"/>
          </p:nvPr>
        </p:nvGraphicFramePr>
        <p:xfrm>
          <a:off x="36513" y="908050"/>
          <a:ext cx="9143999" cy="5689601"/>
        </p:xfrm>
        <a:graphic>
          <a:graphicData uri="http://schemas.openxmlformats.org/drawingml/2006/table">
            <a:tbl>
              <a:tblPr firstRow="1" firstCol="1" bandRow="1">
                <a:tableStyleId>{21E4AEA4-8DFA-4A89-87EB-49C32662AFE0}</a:tableStyleId>
              </a:tblPr>
              <a:tblGrid>
                <a:gridCol w="3673230"/>
                <a:gridCol w="1450434"/>
                <a:gridCol w="1339662"/>
                <a:gridCol w="1339662"/>
                <a:gridCol w="1341011"/>
              </a:tblGrid>
              <a:tr h="1330195">
                <a:tc>
                  <a:txBody>
                    <a:bodyPr/>
                    <a:lstStyle/>
                    <a:p>
                      <a:pPr>
                        <a:lnSpc>
                          <a:spcPct val="150000"/>
                        </a:lnSpc>
                        <a:spcAft>
                          <a:spcPts val="0"/>
                        </a:spcAft>
                      </a:pPr>
                      <a:r>
                        <a:rPr lang="en-CA" sz="2200" dirty="0">
                          <a:effectLst/>
                        </a:rPr>
                        <a:t>BOH Areas</a:t>
                      </a:r>
                      <a:endParaRPr lang="en-CA" sz="2200" dirty="0">
                        <a:effectLst/>
                        <a:latin typeface="Calibri"/>
                        <a:ea typeface="Calibri"/>
                        <a:cs typeface="Times New Roman"/>
                      </a:endParaRPr>
                    </a:p>
                  </a:txBody>
                  <a:tcPr marL="68574" marR="68574" marT="0" marB="0"/>
                </a:tc>
                <a:tc>
                  <a:txBody>
                    <a:bodyPr/>
                    <a:lstStyle/>
                    <a:p>
                      <a:pPr>
                        <a:lnSpc>
                          <a:spcPct val="150000"/>
                        </a:lnSpc>
                        <a:spcAft>
                          <a:spcPts val="0"/>
                        </a:spcAft>
                      </a:pPr>
                      <a:r>
                        <a:rPr lang="en-CA" sz="2200" dirty="0">
                          <a:effectLst/>
                        </a:rPr>
                        <a:t>Required result</a:t>
                      </a:r>
                      <a:endParaRPr lang="en-CA" sz="2200" dirty="0">
                        <a:effectLst/>
                        <a:latin typeface="Calibri"/>
                        <a:ea typeface="Calibri"/>
                        <a:cs typeface="Times New Roman"/>
                      </a:endParaRPr>
                    </a:p>
                  </a:txBody>
                  <a:tcPr marL="68574" marR="68574" marT="0" marB="0"/>
                </a:tc>
                <a:tc>
                  <a:txBody>
                    <a:bodyPr/>
                    <a:lstStyle/>
                    <a:p>
                      <a:pPr>
                        <a:lnSpc>
                          <a:spcPct val="150000"/>
                        </a:lnSpc>
                        <a:spcAft>
                          <a:spcPts val="0"/>
                        </a:spcAft>
                      </a:pPr>
                      <a:r>
                        <a:rPr lang="en-CA" sz="2200" dirty="0">
                          <a:effectLst/>
                        </a:rPr>
                        <a:t> </a:t>
                      </a:r>
                      <a:r>
                        <a:rPr lang="en-CA" sz="2200" dirty="0" smtClean="0">
                          <a:effectLst/>
                        </a:rPr>
                        <a:t>KPI</a:t>
                      </a:r>
                      <a:endParaRPr lang="en-CA" sz="2200" dirty="0">
                        <a:effectLst/>
                        <a:latin typeface="Calibri"/>
                        <a:ea typeface="Calibri"/>
                        <a:cs typeface="Times New Roman"/>
                      </a:endParaRPr>
                    </a:p>
                  </a:txBody>
                  <a:tcPr marL="68574" marR="68574" marT="0" marB="0"/>
                </a:tc>
                <a:tc>
                  <a:txBody>
                    <a:bodyPr/>
                    <a:lstStyle/>
                    <a:p>
                      <a:pPr>
                        <a:lnSpc>
                          <a:spcPct val="150000"/>
                        </a:lnSpc>
                        <a:spcAft>
                          <a:spcPts val="0"/>
                        </a:spcAft>
                      </a:pPr>
                      <a:r>
                        <a:rPr lang="en-CA" sz="2200" dirty="0">
                          <a:effectLst/>
                        </a:rPr>
                        <a:t>Optional result</a:t>
                      </a:r>
                      <a:endParaRPr lang="en-CA" sz="2200" dirty="0">
                        <a:effectLst/>
                        <a:latin typeface="Calibri"/>
                        <a:ea typeface="Calibri"/>
                        <a:cs typeface="Times New Roman"/>
                      </a:endParaRPr>
                    </a:p>
                  </a:txBody>
                  <a:tcPr marL="68574" marR="68574" marT="0" marB="0"/>
                </a:tc>
                <a:tc>
                  <a:txBody>
                    <a:bodyPr/>
                    <a:lstStyle/>
                    <a:p>
                      <a:pPr>
                        <a:lnSpc>
                          <a:spcPct val="150000"/>
                        </a:lnSpc>
                        <a:spcAft>
                          <a:spcPts val="0"/>
                        </a:spcAft>
                      </a:pPr>
                      <a:r>
                        <a:rPr lang="en-CA" sz="2200" dirty="0" smtClean="0">
                          <a:effectLst/>
                        </a:rPr>
                        <a:t>Indicator</a:t>
                      </a:r>
                      <a:endParaRPr lang="en-CA" sz="2200" dirty="0">
                        <a:effectLst/>
                        <a:latin typeface="Calibri"/>
                        <a:ea typeface="Calibri"/>
                        <a:cs typeface="Times New Roman"/>
                      </a:endParaRPr>
                    </a:p>
                  </a:txBody>
                  <a:tcPr marL="68574" marR="68574" marT="0" marB="0"/>
                </a:tc>
              </a:tr>
              <a:tr h="544931">
                <a:tc>
                  <a:txBody>
                    <a:bodyPr/>
                    <a:lstStyle/>
                    <a:p>
                      <a:pPr>
                        <a:lnSpc>
                          <a:spcPct val="150000"/>
                        </a:lnSpc>
                        <a:spcAft>
                          <a:spcPts val="600"/>
                        </a:spcAft>
                      </a:pPr>
                      <a:r>
                        <a:rPr lang="en-CA" sz="2200" dirty="0">
                          <a:effectLst/>
                        </a:rPr>
                        <a:t>1. Management </a:t>
                      </a:r>
                      <a:r>
                        <a:rPr lang="en-CA" sz="2200" dirty="0" smtClean="0">
                          <a:effectLst/>
                        </a:rPr>
                        <a:t>process</a:t>
                      </a:r>
                    </a:p>
                  </a:txBody>
                  <a:tcPr marL="68574" marR="68574" marT="0" marB="0"/>
                </a:tc>
                <a:tc>
                  <a:txBody>
                    <a:bodyPr/>
                    <a:lstStyle/>
                    <a:p>
                      <a:pPr algn="ctr">
                        <a:lnSpc>
                          <a:spcPct val="150000"/>
                        </a:lnSpc>
                        <a:spcAft>
                          <a:spcPts val="600"/>
                        </a:spcAft>
                      </a:pPr>
                      <a:r>
                        <a:rPr lang="en-CA" sz="2200" b="1" dirty="0">
                          <a:effectLst/>
                        </a:rPr>
                        <a:t>2</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3</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endParaRPr lang="en-CA" sz="2200" b="1" dirty="0">
                        <a:effectLst/>
                        <a:latin typeface="Calibri"/>
                        <a:ea typeface="Calibri"/>
                        <a:cs typeface="Times New Roman"/>
                      </a:endParaRPr>
                    </a:p>
                  </a:txBody>
                  <a:tcPr marL="68574" marR="68574" marT="0" marB="0"/>
                </a:tc>
              </a:tr>
              <a:tr h="544925">
                <a:tc>
                  <a:txBody>
                    <a:bodyPr/>
                    <a:lstStyle/>
                    <a:p>
                      <a:pPr>
                        <a:lnSpc>
                          <a:spcPct val="150000"/>
                        </a:lnSpc>
                        <a:spcAft>
                          <a:spcPts val="600"/>
                        </a:spcAft>
                      </a:pPr>
                      <a:r>
                        <a:rPr lang="en-CA" sz="2200" dirty="0">
                          <a:effectLst/>
                        </a:rPr>
                        <a:t>2.Procurement</a:t>
                      </a:r>
                      <a:endParaRPr lang="en-CA" sz="2200"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4</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5</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2</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4</a:t>
                      </a:r>
                      <a:endParaRPr lang="en-CA" sz="2200" b="1" dirty="0">
                        <a:effectLst/>
                        <a:latin typeface="Calibri"/>
                        <a:ea typeface="Calibri"/>
                        <a:cs typeface="Times New Roman"/>
                      </a:endParaRPr>
                    </a:p>
                  </a:txBody>
                  <a:tcPr marL="68574" marR="68574" marT="0" marB="0"/>
                </a:tc>
              </a:tr>
              <a:tr h="544925">
                <a:tc>
                  <a:txBody>
                    <a:bodyPr/>
                    <a:lstStyle/>
                    <a:p>
                      <a:pPr>
                        <a:lnSpc>
                          <a:spcPct val="150000"/>
                        </a:lnSpc>
                        <a:spcAft>
                          <a:spcPts val="600"/>
                        </a:spcAft>
                      </a:pPr>
                      <a:r>
                        <a:rPr lang="en-CA" sz="2200" dirty="0">
                          <a:effectLst/>
                        </a:rPr>
                        <a:t>3. Human resources</a:t>
                      </a:r>
                      <a:endParaRPr lang="en-CA" sz="2200"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 </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 </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6</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10</a:t>
                      </a:r>
                      <a:endParaRPr lang="en-CA" sz="2200" b="1" dirty="0">
                        <a:effectLst/>
                        <a:latin typeface="Calibri"/>
                        <a:ea typeface="Calibri"/>
                        <a:cs typeface="Times New Roman"/>
                      </a:endParaRPr>
                    </a:p>
                  </a:txBody>
                  <a:tcPr marL="68574" marR="68574" marT="0" marB="0"/>
                </a:tc>
              </a:tr>
              <a:tr h="544925">
                <a:tc>
                  <a:txBody>
                    <a:bodyPr/>
                    <a:lstStyle/>
                    <a:p>
                      <a:pPr>
                        <a:lnSpc>
                          <a:spcPct val="150000"/>
                        </a:lnSpc>
                        <a:spcAft>
                          <a:spcPts val="600"/>
                        </a:spcAft>
                      </a:pPr>
                      <a:r>
                        <a:rPr lang="en-CA" sz="2200" dirty="0">
                          <a:effectLst/>
                        </a:rPr>
                        <a:t>4. ICT</a:t>
                      </a:r>
                      <a:endParaRPr lang="en-CA" sz="2200"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 </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 </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9</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10</a:t>
                      </a:r>
                      <a:endParaRPr lang="en-CA" sz="2200" b="1" dirty="0">
                        <a:effectLst/>
                        <a:latin typeface="Calibri"/>
                        <a:ea typeface="Calibri"/>
                        <a:cs typeface="Times New Roman"/>
                      </a:endParaRPr>
                    </a:p>
                  </a:txBody>
                  <a:tcPr marL="68574" marR="68574" marT="0" marB="0"/>
                </a:tc>
              </a:tr>
              <a:tr h="544925">
                <a:tc>
                  <a:txBody>
                    <a:bodyPr/>
                    <a:lstStyle/>
                    <a:p>
                      <a:pPr>
                        <a:lnSpc>
                          <a:spcPct val="150000"/>
                        </a:lnSpc>
                        <a:spcAft>
                          <a:spcPts val="600"/>
                        </a:spcAft>
                      </a:pPr>
                      <a:r>
                        <a:rPr lang="en-CA" sz="2200" dirty="0">
                          <a:effectLst/>
                        </a:rPr>
                        <a:t>5. Finance</a:t>
                      </a:r>
                      <a:endParaRPr lang="en-CA" sz="2200"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 </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 </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4</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5</a:t>
                      </a:r>
                      <a:endParaRPr lang="en-CA" sz="2200" b="1" dirty="0">
                        <a:effectLst/>
                        <a:latin typeface="Calibri"/>
                        <a:ea typeface="Calibri"/>
                        <a:cs typeface="Times New Roman"/>
                      </a:endParaRPr>
                    </a:p>
                  </a:txBody>
                  <a:tcPr marL="68574" marR="68574" marT="0" marB="0"/>
                </a:tc>
              </a:tr>
              <a:tr h="544925">
                <a:tc>
                  <a:txBody>
                    <a:bodyPr/>
                    <a:lstStyle/>
                    <a:p>
                      <a:pPr>
                        <a:lnSpc>
                          <a:spcPct val="150000"/>
                        </a:lnSpc>
                        <a:spcAft>
                          <a:spcPts val="600"/>
                        </a:spcAft>
                      </a:pPr>
                      <a:r>
                        <a:rPr lang="en-CA" sz="2200" dirty="0">
                          <a:effectLst/>
                        </a:rPr>
                        <a:t>6. Common Premises</a:t>
                      </a:r>
                      <a:endParaRPr lang="en-CA" sz="2200"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1</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1</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5</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6</a:t>
                      </a:r>
                      <a:endParaRPr lang="en-CA" sz="2200" b="1" dirty="0">
                        <a:effectLst/>
                        <a:latin typeface="Calibri"/>
                        <a:ea typeface="Calibri"/>
                        <a:cs typeface="Times New Roman"/>
                      </a:endParaRPr>
                    </a:p>
                  </a:txBody>
                  <a:tcPr marL="68574" marR="68574" marT="0" marB="0"/>
                </a:tc>
              </a:tr>
              <a:tr h="544925">
                <a:tc>
                  <a:txBody>
                    <a:bodyPr/>
                    <a:lstStyle/>
                    <a:p>
                      <a:pPr>
                        <a:lnSpc>
                          <a:spcPct val="150000"/>
                        </a:lnSpc>
                        <a:spcAft>
                          <a:spcPts val="600"/>
                        </a:spcAft>
                      </a:pPr>
                      <a:r>
                        <a:rPr lang="en-CA" sz="2200" dirty="0">
                          <a:effectLst/>
                        </a:rPr>
                        <a:t>7. </a:t>
                      </a:r>
                      <a:r>
                        <a:rPr lang="en-CA" sz="2200" dirty="0" smtClean="0">
                          <a:effectLst/>
                        </a:rPr>
                        <a:t>Admin. </a:t>
                      </a:r>
                      <a:r>
                        <a:rPr lang="en-CA" sz="2200" dirty="0">
                          <a:effectLst/>
                        </a:rPr>
                        <a:t>Services</a:t>
                      </a:r>
                      <a:endParaRPr lang="en-CA" sz="2200"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2</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2</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4</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4</a:t>
                      </a:r>
                      <a:endParaRPr lang="en-CA" sz="2200" b="1" dirty="0">
                        <a:effectLst/>
                        <a:latin typeface="Calibri"/>
                        <a:ea typeface="Calibri"/>
                        <a:cs typeface="Times New Roman"/>
                      </a:endParaRPr>
                    </a:p>
                  </a:txBody>
                  <a:tcPr marL="68574" marR="68574" marT="0" marB="0"/>
                </a:tc>
              </a:tr>
              <a:tr h="544925">
                <a:tc>
                  <a:txBody>
                    <a:bodyPr/>
                    <a:lstStyle/>
                    <a:p>
                      <a:pPr algn="r">
                        <a:lnSpc>
                          <a:spcPct val="150000"/>
                        </a:lnSpc>
                        <a:spcAft>
                          <a:spcPts val="600"/>
                        </a:spcAft>
                      </a:pPr>
                      <a:r>
                        <a:rPr lang="en-CA" sz="2200" dirty="0">
                          <a:effectLst/>
                        </a:rPr>
                        <a:t>TOTAL</a:t>
                      </a:r>
                      <a:endParaRPr lang="en-CA" sz="2200"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9</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dirty="0">
                          <a:effectLst/>
                        </a:rPr>
                        <a:t>11</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smtClean="0">
                          <a:effectLst/>
                        </a:rPr>
                        <a:t>30</a:t>
                      </a:r>
                      <a:endParaRPr lang="en-CA" sz="2200" b="1" dirty="0">
                        <a:effectLst/>
                        <a:latin typeface="Calibri"/>
                        <a:ea typeface="Calibri"/>
                        <a:cs typeface="Times New Roman"/>
                      </a:endParaRPr>
                    </a:p>
                  </a:txBody>
                  <a:tcPr marL="68574" marR="68574" marT="0" marB="0"/>
                </a:tc>
                <a:tc>
                  <a:txBody>
                    <a:bodyPr/>
                    <a:lstStyle/>
                    <a:p>
                      <a:pPr algn="ctr">
                        <a:lnSpc>
                          <a:spcPct val="150000"/>
                        </a:lnSpc>
                        <a:spcAft>
                          <a:spcPts val="600"/>
                        </a:spcAft>
                      </a:pPr>
                      <a:r>
                        <a:rPr lang="en-CA" sz="2200" b="1" smtClean="0">
                          <a:effectLst/>
                        </a:rPr>
                        <a:t>39</a:t>
                      </a:r>
                      <a:endParaRPr lang="en-CA" sz="2200" b="1" dirty="0">
                        <a:effectLst/>
                        <a:latin typeface="Calibri"/>
                        <a:ea typeface="Calibri"/>
                        <a:cs typeface="Times New Roman"/>
                      </a:endParaRPr>
                    </a:p>
                  </a:txBody>
                  <a:tcPr marL="68574" marR="68574"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15888"/>
            <a:ext cx="7989887" cy="863600"/>
          </a:xfrm>
        </p:spPr>
        <p:txBody>
          <a:bodyPr/>
          <a:lstStyle/>
          <a:p>
            <a:pPr>
              <a:defRPr/>
            </a:pPr>
            <a:r>
              <a:rPr lang="en-CA" smtClean="0"/>
              <a:t>Management of BOH</a:t>
            </a:r>
            <a:endParaRPr lang="en-CA" dirty="0"/>
          </a:p>
        </p:txBody>
      </p:sp>
      <p:graphicFrame>
        <p:nvGraphicFramePr>
          <p:cNvPr id="4" name="Content Placeholder 3"/>
          <p:cNvGraphicFramePr>
            <a:graphicFrameLocks noGrp="1"/>
          </p:cNvGraphicFramePr>
          <p:nvPr>
            <p:ph idx="1"/>
          </p:nvPr>
        </p:nvGraphicFramePr>
        <p:xfrm>
          <a:off x="180975" y="1196975"/>
          <a:ext cx="9143999" cy="5852160"/>
        </p:xfrm>
        <a:graphic>
          <a:graphicData uri="http://schemas.openxmlformats.org/drawingml/2006/table">
            <a:tbl>
              <a:tblPr firstRow="1" firstCol="1" bandRow="1">
                <a:tableStyleId>{0E3FDE45-AF77-4B5C-9715-49D594BDF05E}</a:tableStyleId>
              </a:tblPr>
              <a:tblGrid>
                <a:gridCol w="3166889"/>
                <a:gridCol w="2703674"/>
                <a:gridCol w="3273436"/>
              </a:tblGrid>
              <a:tr h="5851525">
                <a:tc>
                  <a:txBody>
                    <a:bodyPr/>
                    <a:lstStyle/>
                    <a:p>
                      <a:pPr>
                        <a:spcAft>
                          <a:spcPts val="0"/>
                        </a:spcAft>
                      </a:pPr>
                      <a:r>
                        <a:rPr lang="en-CA" sz="3200" b="0" i="0" dirty="0">
                          <a:effectLst/>
                        </a:rPr>
                        <a:t>Output </a:t>
                      </a:r>
                      <a:r>
                        <a:rPr lang="en-CA" sz="3200" b="0" i="0" dirty="0" smtClean="0">
                          <a:effectLst/>
                        </a:rPr>
                        <a:t>Mgmt2 </a:t>
                      </a:r>
                      <a:endParaRPr lang="en-CA" sz="3200" b="0" i="0" dirty="0">
                        <a:effectLst/>
                      </a:endParaRPr>
                    </a:p>
                    <a:p>
                      <a:pPr>
                        <a:spcAft>
                          <a:spcPts val="0"/>
                        </a:spcAft>
                      </a:pPr>
                      <a:r>
                        <a:rPr lang="en-CA" sz="3200" b="0" i="0" dirty="0">
                          <a:effectLst/>
                        </a:rPr>
                        <a:t>The UNCT </a:t>
                      </a:r>
                      <a:r>
                        <a:rPr lang="en-CA" sz="3200" b="0" i="0" dirty="0" smtClean="0">
                          <a:effectLst/>
                        </a:rPr>
                        <a:t>and OMT </a:t>
                      </a:r>
                      <a:r>
                        <a:rPr lang="en-CA" sz="3200" b="0" i="0" dirty="0">
                          <a:effectLst/>
                        </a:rPr>
                        <a:t>apply good practices for  </a:t>
                      </a:r>
                      <a:r>
                        <a:rPr lang="en-CA" sz="3200" b="1" i="0" dirty="0" smtClean="0">
                          <a:effectLst/>
                        </a:rPr>
                        <a:t>effective </a:t>
                      </a:r>
                      <a:r>
                        <a:rPr lang="en-CA" sz="3200" b="1" i="0" dirty="0">
                          <a:effectLst/>
                        </a:rPr>
                        <a:t>leadership and </a:t>
                      </a:r>
                      <a:r>
                        <a:rPr lang="en-CA" sz="3200" b="1" i="0" dirty="0" err="1" smtClean="0">
                          <a:effectLst/>
                        </a:rPr>
                        <a:t>mgmt</a:t>
                      </a:r>
                      <a:r>
                        <a:rPr lang="en-CA" sz="3200" b="1" i="0" baseline="0" dirty="0" smtClean="0">
                          <a:effectLst/>
                        </a:rPr>
                        <a:t> </a:t>
                      </a:r>
                      <a:r>
                        <a:rPr lang="en-CA" sz="3200" b="0" i="0" baseline="0" dirty="0" smtClean="0">
                          <a:effectLst/>
                        </a:rPr>
                        <a:t>of </a:t>
                      </a:r>
                      <a:r>
                        <a:rPr lang="en-CA" sz="3200" b="0" i="0" dirty="0" smtClean="0">
                          <a:effectLst/>
                        </a:rPr>
                        <a:t>harmonized</a:t>
                      </a:r>
                    </a:p>
                    <a:p>
                      <a:pPr>
                        <a:spcAft>
                          <a:spcPts val="0"/>
                        </a:spcAft>
                      </a:pPr>
                      <a:r>
                        <a:rPr lang="en-CA" sz="3200" b="0" i="0" dirty="0" smtClean="0">
                          <a:effectLst/>
                        </a:rPr>
                        <a:t>BO</a:t>
                      </a:r>
                    </a:p>
                    <a:p>
                      <a:pPr>
                        <a:spcAft>
                          <a:spcPts val="0"/>
                        </a:spcAft>
                      </a:pPr>
                      <a:endParaRPr lang="en-CA" sz="3200" b="1" i="0" dirty="0" smtClean="0">
                        <a:effectLst/>
                      </a:endParaRPr>
                    </a:p>
                    <a:p>
                      <a:pPr>
                        <a:spcAft>
                          <a:spcPts val="0"/>
                        </a:spcAft>
                      </a:pPr>
                      <a:r>
                        <a:rPr lang="en-CA" sz="3200" b="1" i="0" dirty="0" smtClean="0">
                          <a:effectLst/>
                        </a:rPr>
                        <a:t>p7,</a:t>
                      </a:r>
                      <a:r>
                        <a:rPr lang="en-CA" sz="3200" b="1" i="0" baseline="0" dirty="0" smtClean="0">
                          <a:effectLst/>
                        </a:rPr>
                        <a:t> </a:t>
                      </a:r>
                      <a:r>
                        <a:rPr lang="en-CA" sz="3200" b="1" i="0" dirty="0" smtClean="0">
                          <a:effectLst/>
                        </a:rPr>
                        <a:t>p30</a:t>
                      </a:r>
                      <a:endParaRPr lang="en-CA" sz="3200" b="1" i="0" dirty="0">
                        <a:effectLst/>
                      </a:endParaRPr>
                    </a:p>
                    <a:p>
                      <a:pPr>
                        <a:spcAft>
                          <a:spcPts val="0"/>
                        </a:spcAft>
                      </a:pPr>
                      <a:r>
                        <a:rPr lang="en-CA" sz="3200" b="0" i="0" dirty="0">
                          <a:effectLst/>
                        </a:rPr>
                        <a:t> </a:t>
                      </a:r>
                      <a:endParaRPr lang="en-CA" sz="3200" b="0" i="0" dirty="0">
                        <a:effectLst/>
                        <a:latin typeface="Calibri"/>
                        <a:ea typeface="Calibri"/>
                        <a:cs typeface="Times New Roman"/>
                      </a:endParaRPr>
                    </a:p>
                  </a:txBody>
                  <a:tcPr marL="68571" marR="68571" marT="0" marB="0"/>
                </a:tc>
                <a:tc>
                  <a:txBody>
                    <a:bodyPr/>
                    <a:lstStyle/>
                    <a:p>
                      <a:pPr>
                        <a:spcAft>
                          <a:spcPts val="0"/>
                        </a:spcAft>
                      </a:pPr>
                      <a:r>
                        <a:rPr lang="en-CA" sz="3200" b="0" i="0" dirty="0" smtClean="0">
                          <a:effectLst/>
                        </a:rPr>
                        <a:t>2.a </a:t>
                      </a:r>
                      <a:endParaRPr lang="en-CA" sz="3200" b="0" i="0" dirty="0">
                        <a:effectLst/>
                      </a:endParaRPr>
                    </a:p>
                    <a:p>
                      <a:pPr>
                        <a:spcAft>
                          <a:spcPts val="0"/>
                        </a:spcAft>
                      </a:pPr>
                      <a:r>
                        <a:rPr lang="en-CA" sz="3200" b="0" i="0" dirty="0">
                          <a:effectLst/>
                        </a:rPr>
                        <a:t>N</a:t>
                      </a:r>
                      <a:r>
                        <a:rPr lang="en-CA" sz="3200" b="0" i="0" u="sng" baseline="30000" dirty="0">
                          <a:effectLst/>
                        </a:rPr>
                        <a:t>o.</a:t>
                      </a:r>
                      <a:r>
                        <a:rPr lang="en-US" sz="3200" b="0" i="0" dirty="0">
                          <a:effectLst/>
                        </a:rPr>
                        <a:t> Good </a:t>
                      </a:r>
                      <a:r>
                        <a:rPr lang="en-US" sz="3200" b="0" i="0" dirty="0" smtClean="0">
                          <a:effectLst/>
                        </a:rPr>
                        <a:t>BO </a:t>
                      </a:r>
                      <a:r>
                        <a:rPr lang="en-US" sz="3200" b="0" i="0" dirty="0">
                          <a:effectLst/>
                        </a:rPr>
                        <a:t>practices applied at country level out of 10 [scored]</a:t>
                      </a:r>
                      <a:endParaRPr lang="en-CA" sz="3200" b="0" i="0" dirty="0">
                        <a:effectLst/>
                      </a:endParaRPr>
                    </a:p>
                    <a:p>
                      <a:pPr>
                        <a:spcAft>
                          <a:spcPts val="0"/>
                        </a:spcAft>
                      </a:pPr>
                      <a:r>
                        <a:rPr lang="en-CA" sz="3200" b="0" i="0" dirty="0">
                          <a:effectLst/>
                        </a:rPr>
                        <a:t> </a:t>
                      </a:r>
                    </a:p>
                    <a:p>
                      <a:pPr>
                        <a:spcAft>
                          <a:spcPts val="0"/>
                        </a:spcAft>
                      </a:pPr>
                      <a:r>
                        <a:rPr lang="en-CA" sz="3200" b="0" i="0" dirty="0">
                          <a:effectLst/>
                        </a:rPr>
                        <a:t> </a:t>
                      </a:r>
                      <a:endParaRPr lang="en-CA" sz="3200" b="0" i="0" dirty="0">
                        <a:effectLst/>
                        <a:latin typeface="Calibri"/>
                        <a:ea typeface="Calibri"/>
                        <a:cs typeface="Times New Roman"/>
                      </a:endParaRPr>
                    </a:p>
                  </a:txBody>
                  <a:tcPr marL="68571" marR="68571" marT="0" marB="0"/>
                </a:tc>
                <a:tc>
                  <a:txBody>
                    <a:bodyPr/>
                    <a:lstStyle/>
                    <a:p>
                      <a:pPr>
                        <a:spcAft>
                          <a:spcPts val="0"/>
                        </a:spcAft>
                      </a:pPr>
                      <a:r>
                        <a:rPr lang="en-CA" sz="3200" b="0" i="0" smtClean="0">
                          <a:effectLst/>
                        </a:rPr>
                        <a:t>Consolidates 10 </a:t>
                      </a:r>
                      <a:r>
                        <a:rPr lang="en-CA" sz="3200" b="0" i="0">
                          <a:effectLst/>
                        </a:rPr>
                        <a:t>good </a:t>
                      </a:r>
                      <a:r>
                        <a:rPr lang="en-CA" sz="3200" b="0" i="0" smtClean="0">
                          <a:effectLst/>
                        </a:rPr>
                        <a:t>practices:</a:t>
                      </a:r>
                      <a:endParaRPr lang="en-CA" sz="3200" b="0" i="0" dirty="0">
                        <a:effectLst/>
                      </a:endParaRPr>
                    </a:p>
                    <a:p>
                      <a:pPr>
                        <a:spcAft>
                          <a:spcPts val="0"/>
                        </a:spcAft>
                      </a:pPr>
                      <a:r>
                        <a:rPr lang="en-CA" sz="3200" b="0" i="0" dirty="0">
                          <a:effectLst/>
                        </a:rPr>
                        <a:t>» Leadership</a:t>
                      </a:r>
                    </a:p>
                    <a:p>
                      <a:pPr>
                        <a:spcAft>
                          <a:spcPts val="0"/>
                        </a:spcAft>
                      </a:pPr>
                      <a:r>
                        <a:rPr lang="en-CA" sz="3200" b="0" i="0" dirty="0">
                          <a:effectLst/>
                        </a:rPr>
                        <a:t>» Working arrangements</a:t>
                      </a:r>
                    </a:p>
                    <a:p>
                      <a:pPr>
                        <a:spcAft>
                          <a:spcPts val="0"/>
                        </a:spcAft>
                      </a:pPr>
                      <a:r>
                        <a:rPr lang="en-CA" sz="3200" b="0" i="0" dirty="0">
                          <a:effectLst/>
                        </a:rPr>
                        <a:t>» Incentives</a:t>
                      </a:r>
                    </a:p>
                    <a:p>
                      <a:pPr>
                        <a:spcAft>
                          <a:spcPts val="0"/>
                        </a:spcAft>
                      </a:pPr>
                      <a:r>
                        <a:rPr lang="en-CA" sz="3200" b="0" i="0" dirty="0">
                          <a:effectLst/>
                        </a:rPr>
                        <a:t>» Analysis and Evidence </a:t>
                      </a:r>
                    </a:p>
                    <a:p>
                      <a:pPr>
                        <a:spcAft>
                          <a:spcPts val="0"/>
                        </a:spcAft>
                      </a:pPr>
                      <a:r>
                        <a:rPr lang="en-CA" sz="3200" b="0" i="0" dirty="0">
                          <a:effectLst/>
                        </a:rPr>
                        <a:t> </a:t>
                      </a:r>
                    </a:p>
                  </a:txBody>
                  <a:tcPr marL="68571" marR="68571" marT="0" marB="0"/>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25" y="125413"/>
            <a:ext cx="9109075" cy="782637"/>
          </a:xfrm>
        </p:spPr>
        <p:txBody>
          <a:bodyPr/>
          <a:lstStyle/>
          <a:p>
            <a:pPr>
              <a:defRPr/>
            </a:pPr>
            <a:r>
              <a:rPr lang="en-CA" sz="2800" dirty="0" smtClean="0"/>
              <a:t>Good Management Practices:</a:t>
            </a:r>
            <a:br>
              <a:rPr lang="en-CA" sz="2800" dirty="0" smtClean="0"/>
            </a:br>
            <a:r>
              <a:rPr lang="en-US" sz="2000" dirty="0" smtClean="0">
                <a:effectLst/>
              </a:rPr>
              <a:t>Self-assessed by OMT, score </a:t>
            </a:r>
            <a:r>
              <a:rPr lang="en-US" sz="2000" dirty="0">
                <a:effectLst/>
              </a:rPr>
              <a:t>out of </a:t>
            </a:r>
            <a:r>
              <a:rPr lang="en-US" sz="2000" dirty="0" smtClean="0">
                <a:effectLst/>
              </a:rPr>
              <a:t>10</a:t>
            </a:r>
            <a:endParaRPr lang="en-CA" sz="2000" dirty="0"/>
          </a:p>
        </p:txBody>
      </p:sp>
      <p:graphicFrame>
        <p:nvGraphicFramePr>
          <p:cNvPr id="4" name="Content Placeholder 3"/>
          <p:cNvGraphicFramePr>
            <a:graphicFrameLocks noGrp="1"/>
          </p:cNvGraphicFramePr>
          <p:nvPr>
            <p:ph idx="1"/>
          </p:nvPr>
        </p:nvGraphicFramePr>
        <p:xfrm>
          <a:off x="71438" y="1069975"/>
          <a:ext cx="8964612" cy="5462589"/>
        </p:xfrm>
        <a:graphic>
          <a:graphicData uri="http://schemas.openxmlformats.org/drawingml/2006/table">
            <a:tbl>
              <a:tblPr firstRow="1" firstCol="1" bandRow="1">
                <a:tableStyleId>{5DA37D80-6434-44D0-A028-1B22A696006F}</a:tableStyleId>
              </a:tblPr>
              <a:tblGrid>
                <a:gridCol w="8964612"/>
              </a:tblGrid>
              <a:tr h="548676">
                <a:tc>
                  <a:txBody>
                    <a:bodyPr/>
                    <a:lstStyle/>
                    <a:p>
                      <a:pPr marL="221615" marR="0" indent="-90170" algn="l" defTabSz="914400" rtl="0" eaLnBrk="1" fontAlgn="auto" latinLnBrk="0" hangingPunct="1">
                        <a:lnSpc>
                          <a:spcPts val="2500"/>
                        </a:lnSpc>
                        <a:spcBef>
                          <a:spcPts val="300"/>
                        </a:spcBef>
                        <a:spcAft>
                          <a:spcPts val="600"/>
                        </a:spcAft>
                        <a:buClrTx/>
                        <a:buSzTx/>
                        <a:buFontTx/>
                        <a:buNone/>
                        <a:tabLst/>
                        <a:defRPr/>
                      </a:pPr>
                      <a:r>
                        <a:rPr lang="en-US" sz="1800" b="0" dirty="0" smtClean="0">
                          <a:effectLst/>
                        </a:rPr>
                        <a:t>1. OMT chaired by a Head of Agency</a:t>
                      </a:r>
                      <a:endParaRPr lang="en-CA" sz="1800" b="0" dirty="0" smtClean="0">
                        <a:effectLst/>
                        <a:latin typeface="Calibri"/>
                        <a:ea typeface="Calibri"/>
                        <a:cs typeface="Times New Roman"/>
                      </a:endParaRPr>
                    </a:p>
                  </a:txBody>
                  <a:tcPr marL="68581" marR="68581" marT="0" marB="0"/>
                </a:tc>
              </a:tr>
              <a:tr h="548676">
                <a:tc>
                  <a:txBody>
                    <a:bodyPr/>
                    <a:lstStyle/>
                    <a:p>
                      <a:pPr marL="221615" indent="-90170">
                        <a:lnSpc>
                          <a:spcPts val="2500"/>
                        </a:lnSpc>
                        <a:spcBef>
                          <a:spcPts val="300"/>
                        </a:spcBef>
                        <a:spcAft>
                          <a:spcPts val="600"/>
                        </a:spcAft>
                      </a:pPr>
                      <a:r>
                        <a:rPr lang="en-US" sz="1800" b="0" dirty="0">
                          <a:effectLst/>
                        </a:rPr>
                        <a:t>2. An OMT capacity assessment </a:t>
                      </a:r>
                      <a:r>
                        <a:rPr lang="en-US" sz="1800" b="0" dirty="0" smtClean="0">
                          <a:effectLst/>
                        </a:rPr>
                        <a:t>conducted </a:t>
                      </a:r>
                      <a:r>
                        <a:rPr lang="en-US" sz="1800" b="0" dirty="0">
                          <a:effectLst/>
                        </a:rPr>
                        <a:t>and skills development plan </a:t>
                      </a:r>
                      <a:r>
                        <a:rPr lang="en-US" sz="1800" b="0" dirty="0" smtClean="0">
                          <a:effectLst/>
                        </a:rPr>
                        <a:t>prepared</a:t>
                      </a:r>
                      <a:endParaRPr lang="en-CA" sz="1800" b="0" dirty="0">
                        <a:effectLst/>
                        <a:latin typeface="Calibri"/>
                        <a:ea typeface="Calibri"/>
                        <a:cs typeface="Times New Roman"/>
                      </a:endParaRPr>
                    </a:p>
                  </a:txBody>
                  <a:tcPr marL="68581" marR="68581" marT="0" marB="0"/>
                </a:tc>
              </a:tr>
              <a:tr h="548676">
                <a:tc>
                  <a:txBody>
                    <a:bodyPr/>
                    <a:lstStyle/>
                    <a:p>
                      <a:pPr marL="221615" indent="-90170">
                        <a:lnSpc>
                          <a:spcPts val="2500"/>
                        </a:lnSpc>
                        <a:spcBef>
                          <a:spcPts val="300"/>
                        </a:spcBef>
                        <a:spcAft>
                          <a:spcPts val="600"/>
                        </a:spcAft>
                      </a:pPr>
                      <a:r>
                        <a:rPr lang="en-US" sz="1800" b="0" dirty="0">
                          <a:effectLst/>
                        </a:rPr>
                        <a:t>3. </a:t>
                      </a:r>
                      <a:r>
                        <a:rPr lang="en-CA" sz="1800" b="0" dirty="0">
                          <a:effectLst/>
                        </a:rPr>
                        <a:t>A baseline analysis of spending on major categories of goods and services </a:t>
                      </a:r>
                      <a:endParaRPr lang="en-CA" sz="1800" b="0" dirty="0">
                        <a:effectLst/>
                        <a:latin typeface="Calibri"/>
                        <a:ea typeface="Calibri"/>
                        <a:cs typeface="Times New Roman"/>
                      </a:endParaRPr>
                    </a:p>
                  </a:txBody>
                  <a:tcPr marL="68581" marR="68581" marT="0" marB="0"/>
                </a:tc>
              </a:tr>
              <a:tr h="548676">
                <a:tc>
                  <a:txBody>
                    <a:bodyPr/>
                    <a:lstStyle/>
                    <a:p>
                      <a:pPr marL="221615" indent="-90170">
                        <a:lnSpc>
                          <a:spcPts val="2500"/>
                        </a:lnSpc>
                        <a:spcBef>
                          <a:spcPts val="300"/>
                        </a:spcBef>
                        <a:spcAft>
                          <a:spcPts val="600"/>
                        </a:spcAft>
                      </a:pPr>
                      <a:r>
                        <a:rPr lang="en-CA" sz="1800" b="0" dirty="0">
                          <a:effectLst/>
                        </a:rPr>
                        <a:t>4. A cost-benefit analysis </a:t>
                      </a:r>
                      <a:r>
                        <a:rPr lang="en-CA" sz="1800" b="0" dirty="0" smtClean="0">
                          <a:effectLst/>
                        </a:rPr>
                        <a:t>for </a:t>
                      </a:r>
                      <a:r>
                        <a:rPr lang="en-CA" sz="1800" b="0" dirty="0">
                          <a:effectLst/>
                        </a:rPr>
                        <a:t>proposed common business </a:t>
                      </a:r>
                      <a:r>
                        <a:rPr lang="en-CA" sz="1800" b="0" dirty="0" smtClean="0">
                          <a:effectLst/>
                        </a:rPr>
                        <a:t>solutions conducted</a:t>
                      </a:r>
                      <a:endParaRPr lang="en-CA" sz="1800" b="0" dirty="0">
                        <a:effectLst/>
                        <a:latin typeface="Calibri"/>
                        <a:ea typeface="Calibri"/>
                        <a:cs typeface="Times New Roman"/>
                      </a:endParaRPr>
                    </a:p>
                  </a:txBody>
                  <a:tcPr marL="68581" marR="68581" marT="0" marB="0"/>
                </a:tc>
              </a:tr>
              <a:tr h="524505">
                <a:tc>
                  <a:txBody>
                    <a:bodyPr/>
                    <a:lstStyle/>
                    <a:p>
                      <a:pPr marL="221615" indent="-90170">
                        <a:lnSpc>
                          <a:spcPts val="2500"/>
                        </a:lnSpc>
                        <a:spcBef>
                          <a:spcPts val="300"/>
                        </a:spcBef>
                        <a:spcAft>
                          <a:spcPts val="600"/>
                        </a:spcAft>
                      </a:pPr>
                      <a:r>
                        <a:rPr lang="en-CA" sz="1800" b="0" dirty="0">
                          <a:effectLst/>
                        </a:rPr>
                        <a:t>5. Priorities for common business operations </a:t>
                      </a:r>
                      <a:r>
                        <a:rPr lang="en-CA" sz="1800" b="0" dirty="0" smtClean="0">
                          <a:effectLst/>
                        </a:rPr>
                        <a:t>agreed </a:t>
                      </a:r>
                      <a:r>
                        <a:rPr lang="en-CA" sz="1800" b="0" dirty="0">
                          <a:effectLst/>
                        </a:rPr>
                        <a:t>by the </a:t>
                      </a:r>
                      <a:r>
                        <a:rPr lang="en-CA" sz="1800" b="0" dirty="0" smtClean="0">
                          <a:effectLst/>
                        </a:rPr>
                        <a:t>UNCT</a:t>
                      </a:r>
                    </a:p>
                  </a:txBody>
                  <a:tcPr marL="68581" marR="68581" marT="0" marB="0"/>
                </a:tc>
              </a:tr>
              <a:tr h="548676">
                <a:tc>
                  <a:txBody>
                    <a:bodyPr/>
                    <a:lstStyle/>
                    <a:p>
                      <a:pPr marL="221615" indent="-90170">
                        <a:lnSpc>
                          <a:spcPts val="2500"/>
                        </a:lnSpc>
                        <a:spcBef>
                          <a:spcPts val="300"/>
                        </a:spcBef>
                        <a:spcAft>
                          <a:spcPts val="600"/>
                        </a:spcAft>
                      </a:pPr>
                      <a:r>
                        <a:rPr lang="en-US" sz="1800" b="0" dirty="0">
                          <a:effectLst/>
                        </a:rPr>
                        <a:t>6. The OMT has </a:t>
                      </a:r>
                      <a:r>
                        <a:rPr lang="en-US" sz="1800" b="0" dirty="0" smtClean="0">
                          <a:effectLst/>
                        </a:rPr>
                        <a:t>approved work </a:t>
                      </a:r>
                      <a:r>
                        <a:rPr lang="en-US" sz="1800" b="0" dirty="0">
                          <a:effectLst/>
                        </a:rPr>
                        <a:t>plan with </a:t>
                      </a:r>
                      <a:r>
                        <a:rPr lang="en-US" sz="1800" b="0" dirty="0" smtClean="0">
                          <a:effectLst/>
                        </a:rPr>
                        <a:t>links </a:t>
                      </a:r>
                      <a:r>
                        <a:rPr lang="en-US" sz="1800" b="0" dirty="0">
                          <a:effectLst/>
                        </a:rPr>
                        <a:t>to </a:t>
                      </a:r>
                      <a:r>
                        <a:rPr lang="en-US" sz="1800" b="0" dirty="0" smtClean="0">
                          <a:effectLst/>
                        </a:rPr>
                        <a:t>UNDAF results</a:t>
                      </a:r>
                      <a:endParaRPr lang="en-CA" sz="1800" b="0" dirty="0">
                        <a:effectLst/>
                        <a:latin typeface="Calibri"/>
                        <a:ea typeface="Calibri"/>
                        <a:cs typeface="Times New Roman"/>
                      </a:endParaRPr>
                    </a:p>
                  </a:txBody>
                  <a:tcPr marL="68581" marR="68581" marT="0" marB="0"/>
                </a:tc>
              </a:tr>
              <a:tr h="548676">
                <a:tc>
                  <a:txBody>
                    <a:bodyPr/>
                    <a:lstStyle/>
                    <a:p>
                      <a:pPr marL="221615" indent="-90170">
                        <a:lnSpc>
                          <a:spcPts val="2500"/>
                        </a:lnSpc>
                        <a:spcBef>
                          <a:spcPts val="300"/>
                        </a:spcBef>
                        <a:spcAft>
                          <a:spcPts val="600"/>
                        </a:spcAft>
                      </a:pPr>
                      <a:r>
                        <a:rPr lang="en-US" sz="1800" b="0" dirty="0">
                          <a:effectLst/>
                        </a:rPr>
                        <a:t>7. OMT </a:t>
                      </a:r>
                      <a:r>
                        <a:rPr lang="en-US" sz="1800" b="0" dirty="0" smtClean="0">
                          <a:effectLst/>
                        </a:rPr>
                        <a:t>task </a:t>
                      </a:r>
                      <a:r>
                        <a:rPr lang="en-US" sz="1800" b="0" dirty="0">
                          <a:effectLst/>
                        </a:rPr>
                        <a:t>teams </a:t>
                      </a:r>
                      <a:r>
                        <a:rPr lang="en-US" sz="1800" b="0" dirty="0" smtClean="0">
                          <a:effectLst/>
                        </a:rPr>
                        <a:t>with </a:t>
                      </a:r>
                      <a:r>
                        <a:rPr lang="en-US" sz="1800" b="0" dirty="0">
                          <a:effectLst/>
                        </a:rPr>
                        <a:t>lead agencies and </a:t>
                      </a:r>
                      <a:r>
                        <a:rPr lang="en-US" sz="1800" b="0" dirty="0" smtClean="0">
                          <a:effectLst/>
                        </a:rPr>
                        <a:t>responsible </a:t>
                      </a:r>
                      <a:r>
                        <a:rPr lang="en-US" sz="1800" b="0" dirty="0">
                          <a:effectLst/>
                        </a:rPr>
                        <a:t>for </a:t>
                      </a:r>
                      <a:r>
                        <a:rPr lang="en-US" sz="1800" b="0" dirty="0" smtClean="0">
                          <a:effectLst/>
                        </a:rPr>
                        <a:t>specific OMT results</a:t>
                      </a:r>
                      <a:endParaRPr lang="en-CA" sz="1800" b="0" dirty="0">
                        <a:effectLst/>
                        <a:latin typeface="Calibri"/>
                        <a:ea typeface="Calibri"/>
                        <a:cs typeface="Times New Roman"/>
                      </a:endParaRPr>
                    </a:p>
                  </a:txBody>
                  <a:tcPr marL="68581" marR="68581" marT="0" marB="0"/>
                </a:tc>
              </a:tr>
              <a:tr h="548676">
                <a:tc>
                  <a:txBody>
                    <a:bodyPr/>
                    <a:lstStyle/>
                    <a:p>
                      <a:pPr marL="221615" indent="-90170">
                        <a:lnSpc>
                          <a:spcPts val="2500"/>
                        </a:lnSpc>
                        <a:spcBef>
                          <a:spcPts val="300"/>
                        </a:spcBef>
                        <a:spcAft>
                          <a:spcPts val="600"/>
                        </a:spcAft>
                      </a:pPr>
                      <a:r>
                        <a:rPr lang="en-US" sz="1800" b="0" dirty="0">
                          <a:effectLst/>
                        </a:rPr>
                        <a:t>8. OMT matters and regular progress reports </a:t>
                      </a:r>
                      <a:r>
                        <a:rPr lang="en-US" sz="1800" b="0" dirty="0" smtClean="0">
                          <a:effectLst/>
                        </a:rPr>
                        <a:t>a </a:t>
                      </a:r>
                      <a:r>
                        <a:rPr lang="en-US" sz="1800" b="0" dirty="0">
                          <a:effectLst/>
                        </a:rPr>
                        <a:t>standing item </a:t>
                      </a:r>
                      <a:r>
                        <a:rPr lang="en-US" sz="1800" b="0" dirty="0" smtClean="0">
                          <a:effectLst/>
                        </a:rPr>
                        <a:t>for UNCT </a:t>
                      </a:r>
                      <a:r>
                        <a:rPr lang="en-US" sz="1800" b="0" dirty="0">
                          <a:effectLst/>
                        </a:rPr>
                        <a:t>meetings</a:t>
                      </a:r>
                      <a:endParaRPr lang="en-CA" sz="1800" b="0" dirty="0">
                        <a:effectLst/>
                        <a:latin typeface="Calibri"/>
                        <a:ea typeface="Calibri"/>
                        <a:cs typeface="Times New Roman"/>
                      </a:endParaRPr>
                    </a:p>
                  </a:txBody>
                  <a:tcPr marL="68581" marR="68581" marT="0" marB="0"/>
                </a:tc>
              </a:tr>
              <a:tr h="548676">
                <a:tc>
                  <a:txBody>
                    <a:bodyPr/>
                    <a:lstStyle/>
                    <a:p>
                      <a:pPr marL="221615" indent="-90170">
                        <a:lnSpc>
                          <a:spcPts val="2500"/>
                        </a:lnSpc>
                        <a:spcBef>
                          <a:spcPts val="300"/>
                        </a:spcBef>
                        <a:spcAft>
                          <a:spcPts val="600"/>
                        </a:spcAft>
                      </a:pPr>
                      <a:r>
                        <a:rPr lang="en-US" sz="1800" b="0" dirty="0">
                          <a:effectLst/>
                        </a:rPr>
                        <a:t>9. </a:t>
                      </a:r>
                      <a:r>
                        <a:rPr lang="en-US" sz="1800" b="0" dirty="0" smtClean="0">
                          <a:effectLst/>
                        </a:rPr>
                        <a:t>Summary</a:t>
                      </a:r>
                      <a:r>
                        <a:rPr lang="en-US" sz="1800" b="0" baseline="0" dirty="0" smtClean="0">
                          <a:effectLst/>
                        </a:rPr>
                        <a:t> of annual </a:t>
                      </a:r>
                      <a:r>
                        <a:rPr lang="en-US" sz="1800" b="0" dirty="0" smtClean="0">
                          <a:effectLst/>
                        </a:rPr>
                        <a:t>BO progress,</a:t>
                      </a:r>
                      <a:r>
                        <a:rPr lang="en-US" sz="1800" b="0" baseline="0" dirty="0" smtClean="0">
                          <a:effectLst/>
                        </a:rPr>
                        <a:t> KPI </a:t>
                      </a:r>
                      <a:r>
                        <a:rPr lang="en-US" sz="1800" b="0" dirty="0" smtClean="0">
                          <a:effectLst/>
                        </a:rPr>
                        <a:t>included </a:t>
                      </a:r>
                      <a:r>
                        <a:rPr lang="en-US" sz="1800" b="0" dirty="0">
                          <a:effectLst/>
                        </a:rPr>
                        <a:t>in </a:t>
                      </a:r>
                      <a:r>
                        <a:rPr lang="en-US" sz="1800" b="0" dirty="0" smtClean="0">
                          <a:effectLst/>
                        </a:rPr>
                        <a:t>RCAR</a:t>
                      </a:r>
                      <a:endParaRPr lang="en-CA" sz="1800" b="0" dirty="0">
                        <a:effectLst/>
                        <a:latin typeface="Calibri"/>
                        <a:ea typeface="Calibri"/>
                        <a:cs typeface="Times New Roman"/>
                      </a:endParaRPr>
                    </a:p>
                  </a:txBody>
                  <a:tcPr marL="68581" marR="68581" marT="0" marB="0"/>
                </a:tc>
              </a:tr>
              <a:tr h="548676">
                <a:tc>
                  <a:txBody>
                    <a:bodyPr/>
                    <a:lstStyle/>
                    <a:p>
                      <a:pPr marL="221615" indent="-90170">
                        <a:lnSpc>
                          <a:spcPts val="2500"/>
                        </a:lnSpc>
                        <a:spcBef>
                          <a:spcPts val="300"/>
                        </a:spcBef>
                        <a:spcAft>
                          <a:spcPts val="600"/>
                        </a:spcAft>
                      </a:pPr>
                      <a:r>
                        <a:rPr lang="en-US" sz="1800" b="0" dirty="0">
                          <a:effectLst/>
                        </a:rPr>
                        <a:t>10. </a:t>
                      </a:r>
                      <a:r>
                        <a:rPr lang="en-US" sz="1800" b="0" dirty="0" smtClean="0">
                          <a:effectLst/>
                        </a:rPr>
                        <a:t>PAS </a:t>
                      </a:r>
                      <a:r>
                        <a:rPr lang="en-US" sz="1800" b="0" dirty="0">
                          <a:effectLst/>
                        </a:rPr>
                        <a:t>process for OMT </a:t>
                      </a:r>
                      <a:r>
                        <a:rPr lang="en-US" sz="1800" b="0" dirty="0" smtClean="0">
                          <a:effectLst/>
                        </a:rPr>
                        <a:t>includes responsibilities for BOH</a:t>
                      </a:r>
                      <a:endParaRPr lang="en-CA" sz="1800" b="0" dirty="0">
                        <a:effectLst/>
                        <a:latin typeface="Calibri"/>
                        <a:ea typeface="Calibri"/>
                        <a:cs typeface="Times New Roman"/>
                      </a:endParaRPr>
                    </a:p>
                  </a:txBody>
                  <a:tcPr marL="68581" marR="68581" marT="0" marB="0"/>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00013"/>
            <a:ext cx="7772400" cy="1143001"/>
          </a:xfrm>
        </p:spPr>
        <p:txBody>
          <a:bodyPr/>
          <a:lstStyle/>
          <a:p>
            <a:pPr>
              <a:defRPr/>
            </a:pPr>
            <a:r>
              <a:rPr lang="en-CA" i="1" smtClean="0"/>
              <a:t>Effective</a:t>
            </a:r>
            <a:r>
              <a:rPr lang="en-CA" smtClean="0"/>
              <a:t> Procurement</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28458047"/>
              </p:ext>
            </p:extLst>
          </p:nvPr>
        </p:nvGraphicFramePr>
        <p:xfrm>
          <a:off x="107950" y="981075"/>
          <a:ext cx="8964613" cy="5364163"/>
        </p:xfrm>
        <a:graphic>
          <a:graphicData uri="http://schemas.openxmlformats.org/drawingml/2006/table">
            <a:tbl>
              <a:tblPr firstRow="1" firstCol="1" bandRow="1">
                <a:tableStyleId>{0E3FDE45-AF77-4B5C-9715-49D594BDF05E}</a:tableStyleId>
              </a:tblPr>
              <a:tblGrid>
                <a:gridCol w="3023890"/>
                <a:gridCol w="2880320"/>
                <a:gridCol w="3060403"/>
              </a:tblGrid>
              <a:tr h="5364163">
                <a:tc>
                  <a:txBody>
                    <a:bodyPr/>
                    <a:lstStyle/>
                    <a:p>
                      <a:pPr>
                        <a:spcBef>
                          <a:spcPts val="0"/>
                        </a:spcBef>
                        <a:spcAft>
                          <a:spcPts val="0"/>
                        </a:spcAft>
                      </a:pPr>
                      <a:endParaRPr lang="en-CA" sz="2800" b="0" dirty="0" smtClean="0">
                        <a:effectLst/>
                        <a:latin typeface="+mn-lt"/>
                      </a:endParaRPr>
                    </a:p>
                    <a:p>
                      <a:pPr>
                        <a:spcBef>
                          <a:spcPts val="0"/>
                        </a:spcBef>
                        <a:spcAft>
                          <a:spcPts val="0"/>
                        </a:spcAft>
                      </a:pPr>
                      <a:r>
                        <a:rPr lang="en-CA" sz="2800" b="0" dirty="0" smtClean="0">
                          <a:effectLst/>
                          <a:latin typeface="+mn-lt"/>
                        </a:rPr>
                        <a:t>Proc1</a:t>
                      </a:r>
                      <a:r>
                        <a:rPr lang="en-CA" sz="2800" b="0" dirty="0">
                          <a:effectLst/>
                          <a:latin typeface="+mn-lt"/>
                        </a:rPr>
                        <a:t>. </a:t>
                      </a:r>
                    </a:p>
                    <a:p>
                      <a:pPr>
                        <a:spcBef>
                          <a:spcPts val="0"/>
                        </a:spcBef>
                        <a:spcAft>
                          <a:spcPts val="0"/>
                        </a:spcAft>
                      </a:pPr>
                      <a:r>
                        <a:rPr lang="en-CA" sz="2800" b="0" dirty="0">
                          <a:effectLst/>
                          <a:latin typeface="+mn-lt"/>
                        </a:rPr>
                        <a:t>By [yr] </a:t>
                      </a:r>
                      <a:r>
                        <a:rPr lang="en-CA" sz="2800" b="1" dirty="0">
                          <a:effectLst/>
                          <a:latin typeface="+mn-lt"/>
                        </a:rPr>
                        <a:t>collaborative procurement</a:t>
                      </a:r>
                      <a:r>
                        <a:rPr lang="en-CA" sz="2800" b="0" dirty="0">
                          <a:effectLst/>
                          <a:latin typeface="+mn-lt"/>
                        </a:rPr>
                        <a:t> services achieve </a:t>
                      </a:r>
                      <a:r>
                        <a:rPr lang="en-CA" sz="2800" b="0" dirty="0" smtClean="0">
                          <a:effectLst/>
                          <a:latin typeface="+mn-lt"/>
                        </a:rPr>
                        <a:t>est. </a:t>
                      </a:r>
                      <a:r>
                        <a:rPr lang="en-CA" sz="2800" b="0" dirty="0">
                          <a:effectLst/>
                          <a:latin typeface="+mn-lt"/>
                        </a:rPr>
                        <a:t>cost-savings of $x </a:t>
                      </a:r>
                      <a:r>
                        <a:rPr lang="en-CA" sz="2800" b="0" dirty="0" smtClean="0">
                          <a:effectLst/>
                          <a:latin typeface="+mn-lt"/>
                        </a:rPr>
                        <a:t>USD</a:t>
                      </a:r>
                    </a:p>
                    <a:p>
                      <a:pPr>
                        <a:spcBef>
                          <a:spcPts val="0"/>
                        </a:spcBef>
                        <a:spcAft>
                          <a:spcPts val="0"/>
                        </a:spcAft>
                      </a:pPr>
                      <a:endParaRPr lang="en-CA" sz="2800" b="1" dirty="0" smtClean="0">
                        <a:effectLst/>
                        <a:latin typeface="+mn-lt"/>
                      </a:endParaRPr>
                    </a:p>
                    <a:p>
                      <a:pPr>
                        <a:spcBef>
                          <a:spcPts val="0"/>
                        </a:spcBef>
                        <a:spcAft>
                          <a:spcPts val="0"/>
                        </a:spcAft>
                      </a:pPr>
                      <a:r>
                        <a:rPr lang="en-CA" sz="2800" b="1" dirty="0" smtClean="0">
                          <a:effectLst/>
                          <a:latin typeface="+mn-lt"/>
                        </a:rPr>
                        <a:t>p8-9,</a:t>
                      </a:r>
                      <a:r>
                        <a:rPr lang="en-CA" sz="2800" b="1" baseline="0" dirty="0" smtClean="0">
                          <a:effectLst/>
                          <a:latin typeface="+mn-lt"/>
                        </a:rPr>
                        <a:t> p32</a:t>
                      </a:r>
                      <a:r>
                        <a:rPr lang="en-CA" sz="2800" b="1" dirty="0" smtClean="0">
                          <a:effectLst/>
                          <a:latin typeface="+mn-lt"/>
                        </a:rPr>
                        <a:t> </a:t>
                      </a:r>
                    </a:p>
                    <a:p>
                      <a:pPr>
                        <a:spcBef>
                          <a:spcPts val="0"/>
                        </a:spcBef>
                        <a:spcAft>
                          <a:spcPts val="0"/>
                        </a:spcAft>
                      </a:pPr>
                      <a:endParaRPr lang="en-CA" sz="2800" b="0" dirty="0" smtClean="0">
                        <a:effectLst/>
                        <a:latin typeface="+mn-lt"/>
                        <a:ea typeface="Calibri"/>
                        <a:cs typeface="Times New Roman"/>
                      </a:endParaRPr>
                    </a:p>
                  </a:txBody>
                  <a:tcPr marL="68581" marR="68581" marT="0" marB="0"/>
                </a:tc>
                <a:tc>
                  <a:txBody>
                    <a:bodyPr/>
                    <a:lstStyle/>
                    <a:p>
                      <a:pPr>
                        <a:spcBef>
                          <a:spcPts val="0"/>
                        </a:spcBef>
                        <a:spcAft>
                          <a:spcPts val="0"/>
                        </a:spcAft>
                      </a:pPr>
                      <a:endParaRPr lang="en-CA" sz="2800" b="0" dirty="0" smtClean="0">
                        <a:effectLst/>
                        <a:latin typeface="+mn-lt"/>
                      </a:endParaRPr>
                    </a:p>
                    <a:p>
                      <a:pPr>
                        <a:spcBef>
                          <a:spcPts val="0"/>
                        </a:spcBef>
                        <a:spcAft>
                          <a:spcPts val="0"/>
                        </a:spcAft>
                      </a:pPr>
                      <a:r>
                        <a:rPr lang="en-CA" sz="2800" b="0" dirty="0" smtClean="0">
                          <a:effectLst/>
                          <a:latin typeface="+mn-lt"/>
                        </a:rPr>
                        <a:t>1.a </a:t>
                      </a:r>
                      <a:endParaRPr lang="en-CA" sz="2800" b="0" dirty="0">
                        <a:effectLst/>
                        <a:latin typeface="+mn-lt"/>
                      </a:endParaRPr>
                    </a:p>
                    <a:p>
                      <a:pPr>
                        <a:spcBef>
                          <a:spcPts val="0"/>
                        </a:spcBef>
                        <a:spcAft>
                          <a:spcPts val="0"/>
                        </a:spcAft>
                      </a:pPr>
                      <a:r>
                        <a:rPr lang="en-CA" sz="2800" b="0" i="1" u="sng" dirty="0">
                          <a:effectLst/>
                          <a:latin typeface="+mn-lt"/>
                        </a:rPr>
                        <a:t>Estimated</a:t>
                      </a:r>
                      <a:r>
                        <a:rPr lang="en-CA" sz="2800" b="0" dirty="0">
                          <a:effectLst/>
                          <a:latin typeface="+mn-lt"/>
                        </a:rPr>
                        <a:t> savings [USD] through collaborative </a:t>
                      </a:r>
                      <a:r>
                        <a:rPr lang="en-CA" sz="2800" b="0" dirty="0" smtClean="0">
                          <a:effectLst/>
                          <a:latin typeface="+mn-lt"/>
                        </a:rPr>
                        <a:t>procurement</a:t>
                      </a:r>
                    </a:p>
                    <a:p>
                      <a:pPr>
                        <a:spcBef>
                          <a:spcPts val="0"/>
                        </a:spcBef>
                        <a:spcAft>
                          <a:spcPts val="0"/>
                        </a:spcAft>
                      </a:pPr>
                      <a:endParaRPr lang="en-CA" sz="2800" b="0" dirty="0" smtClean="0">
                        <a:effectLst/>
                        <a:latin typeface="+mn-lt"/>
                      </a:endParaRPr>
                    </a:p>
                    <a:p>
                      <a:pPr>
                        <a:spcBef>
                          <a:spcPts val="0"/>
                        </a:spcBef>
                        <a:spcAft>
                          <a:spcPts val="0"/>
                        </a:spcAft>
                      </a:pPr>
                      <a:endParaRPr lang="en-CA" sz="2800" b="0" kern="1200" dirty="0" smtClean="0">
                        <a:solidFill>
                          <a:schemeClr val="tx1"/>
                        </a:solidFill>
                        <a:effectLst/>
                        <a:latin typeface="+mn-lt"/>
                        <a:ea typeface="+mn-ea"/>
                        <a:cs typeface="+mn-cs"/>
                      </a:endParaRPr>
                    </a:p>
                  </a:txBody>
                  <a:tcPr marL="68581" marR="68581" marT="0" marB="0"/>
                </a:tc>
                <a:tc>
                  <a:txBody>
                    <a:bodyPr/>
                    <a:lstStyle/>
                    <a:p>
                      <a:pPr>
                        <a:spcBef>
                          <a:spcPts val="0"/>
                        </a:spcBef>
                        <a:spcAft>
                          <a:spcPts val="0"/>
                        </a:spcAft>
                      </a:pPr>
                      <a:r>
                        <a:rPr lang="en-CA" sz="2800" b="0" dirty="0">
                          <a:effectLst/>
                          <a:latin typeface="+mn-lt"/>
                        </a:rPr>
                        <a:t> </a:t>
                      </a:r>
                    </a:p>
                    <a:p>
                      <a:pPr>
                        <a:spcBef>
                          <a:spcPts val="0"/>
                        </a:spcBef>
                        <a:spcAft>
                          <a:spcPts val="0"/>
                        </a:spcAft>
                      </a:pPr>
                      <a:endParaRPr lang="en-CA" sz="2800" b="0" dirty="0" smtClean="0">
                        <a:effectLst/>
                        <a:latin typeface="+mn-lt"/>
                      </a:endParaRPr>
                    </a:p>
                    <a:p>
                      <a:pPr>
                        <a:spcBef>
                          <a:spcPts val="0"/>
                        </a:spcBef>
                        <a:spcAft>
                          <a:spcPts val="0"/>
                        </a:spcAft>
                      </a:pPr>
                      <a:r>
                        <a:rPr lang="en-CA" sz="2800" b="0" i="1" dirty="0" smtClean="0">
                          <a:effectLst/>
                          <a:latin typeface="+mn-lt"/>
                        </a:rPr>
                        <a:t>Measures </a:t>
                      </a:r>
                      <a:r>
                        <a:rPr lang="en-CA" sz="2800" b="0" i="1" dirty="0">
                          <a:effectLst/>
                          <a:latin typeface="+mn-lt"/>
                        </a:rPr>
                        <a:t>savings from discounts </a:t>
                      </a:r>
                      <a:r>
                        <a:rPr lang="en-CA" sz="2800" b="0" i="1" dirty="0" smtClean="0">
                          <a:effectLst/>
                          <a:latin typeface="+mn-lt"/>
                        </a:rPr>
                        <a:t>from collaborative </a:t>
                      </a:r>
                      <a:r>
                        <a:rPr lang="en-CA" sz="2800" b="0" i="1" dirty="0">
                          <a:effectLst/>
                          <a:latin typeface="+mn-lt"/>
                        </a:rPr>
                        <a:t>procurement by UN agencies.</a:t>
                      </a:r>
                    </a:p>
                    <a:p>
                      <a:pPr>
                        <a:spcBef>
                          <a:spcPts val="0"/>
                        </a:spcBef>
                        <a:spcAft>
                          <a:spcPts val="0"/>
                        </a:spcAft>
                      </a:pPr>
                      <a:r>
                        <a:rPr lang="en-CA" sz="2800" b="0" dirty="0">
                          <a:effectLst/>
                          <a:latin typeface="+mn-lt"/>
                        </a:rPr>
                        <a:t> </a:t>
                      </a:r>
                      <a:endParaRPr lang="en-CA" sz="2800" b="0" dirty="0" smtClean="0">
                        <a:effectLst/>
                        <a:latin typeface="+mn-lt"/>
                      </a:endParaRPr>
                    </a:p>
                    <a:p>
                      <a:pPr>
                        <a:spcBef>
                          <a:spcPts val="0"/>
                        </a:spcBef>
                        <a:spcAft>
                          <a:spcPts val="0"/>
                        </a:spcAft>
                      </a:pPr>
                      <a:endParaRPr lang="en-CA" sz="2800" b="0" kern="1200" dirty="0" smtClean="0">
                        <a:solidFill>
                          <a:schemeClr val="tx1"/>
                        </a:solidFill>
                        <a:effectLst/>
                        <a:latin typeface="+mn-lt"/>
                        <a:ea typeface="+mn-ea"/>
                        <a:cs typeface="+mn-cs"/>
                      </a:endParaRPr>
                    </a:p>
                    <a:p>
                      <a:pPr>
                        <a:spcBef>
                          <a:spcPts val="0"/>
                        </a:spcBef>
                        <a:spcAft>
                          <a:spcPts val="0"/>
                        </a:spcAft>
                      </a:pPr>
                      <a:endParaRPr lang="en-CA" sz="2800" b="0" kern="1200" dirty="0" smtClean="0">
                        <a:solidFill>
                          <a:schemeClr val="tx1"/>
                        </a:solidFill>
                        <a:effectLst/>
                        <a:latin typeface="+mn-lt"/>
                        <a:ea typeface="+mn-ea"/>
                        <a:cs typeface="+mn-cs"/>
                      </a:endParaRPr>
                    </a:p>
                  </a:txBody>
                  <a:tcPr marL="68581" marR="68581" marT="0" marB="0"/>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5888"/>
            <a:ext cx="7772400" cy="865187"/>
          </a:xfrm>
        </p:spPr>
        <p:txBody>
          <a:bodyPr/>
          <a:lstStyle/>
          <a:p>
            <a:pPr>
              <a:defRPr/>
            </a:pPr>
            <a:r>
              <a:rPr lang="en-CA" sz="2800" dirty="0" smtClean="0"/>
              <a:t>Procurement savings calculation (Annex)</a:t>
            </a:r>
            <a:endParaRPr lang="en-CA" sz="2800" dirty="0"/>
          </a:p>
        </p:txBody>
      </p:sp>
      <p:graphicFrame>
        <p:nvGraphicFramePr>
          <p:cNvPr id="4" name="Content Placeholder 3"/>
          <p:cNvGraphicFramePr>
            <a:graphicFrameLocks noGrp="1"/>
          </p:cNvGraphicFramePr>
          <p:nvPr>
            <p:ph idx="1"/>
          </p:nvPr>
        </p:nvGraphicFramePr>
        <p:xfrm>
          <a:off x="323850" y="914400"/>
          <a:ext cx="8497888" cy="5821680"/>
        </p:xfrm>
        <a:graphic>
          <a:graphicData uri="http://schemas.openxmlformats.org/drawingml/2006/table">
            <a:tbl>
              <a:tblPr firstRow="1" firstCol="1" bandRow="1">
                <a:tableStyleId>{0E3FDE45-AF77-4B5C-9715-49D594BDF05E}</a:tableStyleId>
              </a:tblPr>
              <a:tblGrid>
                <a:gridCol w="4617794"/>
                <a:gridCol w="3880094"/>
              </a:tblGrid>
              <a:tr h="5821363">
                <a:tc>
                  <a:txBody>
                    <a:bodyPr/>
                    <a:lstStyle/>
                    <a:p>
                      <a:pPr>
                        <a:spcBef>
                          <a:spcPts val="300"/>
                        </a:spcBef>
                        <a:spcAft>
                          <a:spcPts val="300"/>
                        </a:spcAft>
                      </a:pPr>
                      <a:r>
                        <a:rPr lang="en-CA" sz="1800" b="0" dirty="0">
                          <a:effectLst/>
                        </a:rPr>
                        <a:t> </a:t>
                      </a:r>
                      <a:r>
                        <a:rPr lang="en-CA" sz="1800" b="1" dirty="0" smtClean="0">
                          <a:effectLst/>
                        </a:rPr>
                        <a:t>Calculation and Target</a:t>
                      </a:r>
                      <a:endParaRPr lang="en-CA" sz="1800" b="1" dirty="0">
                        <a:effectLst/>
                      </a:endParaRPr>
                    </a:p>
                    <a:p>
                      <a:pPr>
                        <a:spcBef>
                          <a:spcPts val="300"/>
                        </a:spcBef>
                        <a:spcAft>
                          <a:spcPts val="300"/>
                        </a:spcAft>
                      </a:pPr>
                      <a:r>
                        <a:rPr lang="en-CA" sz="1800" b="0" dirty="0" smtClean="0">
                          <a:effectLst/>
                        </a:rPr>
                        <a:t>For </a:t>
                      </a:r>
                      <a:r>
                        <a:rPr lang="en-CA" sz="1800" b="0" dirty="0">
                          <a:effectLst/>
                        </a:rPr>
                        <a:t>each good or service covered by collaborative </a:t>
                      </a:r>
                      <a:r>
                        <a:rPr lang="en-CA" sz="1800" b="0" dirty="0" smtClean="0">
                          <a:effectLst/>
                        </a:rPr>
                        <a:t>procurement</a:t>
                      </a:r>
                      <a:r>
                        <a:rPr lang="en-CA" sz="1800" b="0" dirty="0">
                          <a:effectLst/>
                        </a:rPr>
                        <a:t> </a:t>
                      </a:r>
                    </a:p>
                    <a:p>
                      <a:pPr>
                        <a:spcBef>
                          <a:spcPts val="300"/>
                        </a:spcBef>
                        <a:spcAft>
                          <a:spcPts val="300"/>
                        </a:spcAft>
                      </a:pPr>
                      <a:r>
                        <a:rPr lang="en-CA" sz="1800" b="0" dirty="0">
                          <a:effectLst/>
                        </a:rPr>
                        <a:t>Savings =  (A – A+1) x V</a:t>
                      </a:r>
                    </a:p>
                    <a:p>
                      <a:pPr>
                        <a:spcBef>
                          <a:spcPts val="300"/>
                        </a:spcBef>
                        <a:spcAft>
                          <a:spcPts val="300"/>
                        </a:spcAft>
                      </a:pPr>
                      <a:r>
                        <a:rPr lang="en-CA" sz="1800" b="0" dirty="0">
                          <a:effectLst/>
                        </a:rPr>
                        <a:t>[all figures in USD]</a:t>
                      </a:r>
                    </a:p>
                    <a:p>
                      <a:pPr>
                        <a:spcBef>
                          <a:spcPts val="300"/>
                        </a:spcBef>
                        <a:spcAft>
                          <a:spcPts val="300"/>
                        </a:spcAft>
                      </a:pPr>
                      <a:r>
                        <a:rPr lang="en-CA" sz="1800" b="0" dirty="0">
                          <a:effectLst/>
                        </a:rPr>
                        <a:t> </a:t>
                      </a:r>
                      <a:r>
                        <a:rPr lang="en-CA" sz="1800" b="0" dirty="0" smtClean="0">
                          <a:effectLst/>
                        </a:rPr>
                        <a:t>Where</a:t>
                      </a:r>
                      <a:r>
                        <a:rPr lang="en-CA" sz="1800" b="0" dirty="0">
                          <a:effectLst/>
                        </a:rPr>
                        <a:t>:</a:t>
                      </a:r>
                    </a:p>
                    <a:p>
                      <a:pPr marL="342900" lvl="0" indent="-342900">
                        <a:spcBef>
                          <a:spcPts val="300"/>
                        </a:spcBef>
                        <a:spcAft>
                          <a:spcPts val="300"/>
                        </a:spcAft>
                        <a:buFont typeface="Calibri"/>
                        <a:buChar char="-"/>
                      </a:pPr>
                      <a:r>
                        <a:rPr lang="en-US" sz="1800" b="0" dirty="0">
                          <a:effectLst/>
                        </a:rPr>
                        <a:t>A is the unit cost of the good or service in the baseline year in USD</a:t>
                      </a:r>
                      <a:endParaRPr lang="en-CA" sz="1800" b="0" dirty="0">
                        <a:effectLst/>
                      </a:endParaRPr>
                    </a:p>
                    <a:p>
                      <a:pPr marL="342900" lvl="0" indent="-342900">
                        <a:spcBef>
                          <a:spcPts val="300"/>
                        </a:spcBef>
                        <a:spcAft>
                          <a:spcPts val="300"/>
                        </a:spcAft>
                        <a:buFont typeface="Calibri"/>
                        <a:buChar char="-"/>
                      </a:pPr>
                      <a:r>
                        <a:rPr lang="en-US" sz="1800" b="0" dirty="0">
                          <a:effectLst/>
                        </a:rPr>
                        <a:t>A+1 is the unit cost of the good or service under the LTA in USD</a:t>
                      </a:r>
                      <a:endParaRPr lang="en-CA" sz="1800" b="0" dirty="0">
                        <a:effectLst/>
                      </a:endParaRPr>
                    </a:p>
                    <a:p>
                      <a:pPr marL="342900" lvl="0" indent="-342900">
                        <a:spcBef>
                          <a:spcPts val="300"/>
                        </a:spcBef>
                        <a:spcAft>
                          <a:spcPts val="300"/>
                        </a:spcAft>
                        <a:buFont typeface="Calibri"/>
                        <a:buChar char="-"/>
                      </a:pPr>
                      <a:r>
                        <a:rPr lang="en-US" sz="1800" b="0" dirty="0">
                          <a:effectLst/>
                        </a:rPr>
                        <a:t>V is the volume of the good or service  procured in the year.</a:t>
                      </a:r>
                      <a:endParaRPr lang="en-CA" sz="1800" b="0" dirty="0">
                        <a:effectLst/>
                      </a:endParaRPr>
                    </a:p>
                    <a:p>
                      <a:pPr>
                        <a:spcBef>
                          <a:spcPts val="300"/>
                        </a:spcBef>
                        <a:spcAft>
                          <a:spcPts val="300"/>
                        </a:spcAft>
                      </a:pPr>
                      <a:r>
                        <a:rPr lang="en-CA" sz="1800" b="0" dirty="0">
                          <a:effectLst/>
                        </a:rPr>
                        <a:t> </a:t>
                      </a:r>
                    </a:p>
                    <a:p>
                      <a:pPr>
                        <a:spcBef>
                          <a:spcPts val="300"/>
                        </a:spcBef>
                        <a:spcAft>
                          <a:spcPts val="300"/>
                        </a:spcAft>
                      </a:pPr>
                      <a:r>
                        <a:rPr lang="en-CA" sz="1800" b="0" dirty="0">
                          <a:effectLst/>
                        </a:rPr>
                        <a:t>Calculated annually, for each year of LTA </a:t>
                      </a:r>
                    </a:p>
                    <a:p>
                      <a:pPr>
                        <a:spcBef>
                          <a:spcPts val="300"/>
                        </a:spcBef>
                        <a:spcAft>
                          <a:spcPts val="300"/>
                        </a:spcAft>
                      </a:pPr>
                      <a:r>
                        <a:rPr lang="en-CA" sz="1800" b="0" dirty="0">
                          <a:effectLst/>
                        </a:rPr>
                        <a:t>Savings for </a:t>
                      </a:r>
                      <a:r>
                        <a:rPr lang="en-CA" sz="1800" b="0" dirty="0" smtClean="0">
                          <a:effectLst/>
                        </a:rPr>
                        <a:t>programme </a:t>
                      </a:r>
                      <a:r>
                        <a:rPr lang="en-CA" sz="1800" b="0" dirty="0">
                          <a:effectLst/>
                        </a:rPr>
                        <a:t>cycle are </a:t>
                      </a:r>
                      <a:r>
                        <a:rPr lang="en-CA" sz="1800" b="0" dirty="0" smtClean="0">
                          <a:effectLst/>
                        </a:rPr>
                        <a:t>sum </a:t>
                      </a:r>
                      <a:r>
                        <a:rPr lang="en-CA" sz="1800" b="0" dirty="0">
                          <a:effectLst/>
                        </a:rPr>
                        <a:t>of savings from each year under </a:t>
                      </a:r>
                      <a:r>
                        <a:rPr lang="en-CA" sz="1800" b="0" dirty="0" smtClean="0">
                          <a:effectLst/>
                        </a:rPr>
                        <a:t>LTA</a:t>
                      </a:r>
                      <a:endParaRPr lang="en-CA" sz="1800" b="0" dirty="0">
                        <a:effectLst/>
                      </a:endParaRPr>
                    </a:p>
                    <a:p>
                      <a:pPr>
                        <a:spcBef>
                          <a:spcPts val="300"/>
                        </a:spcBef>
                        <a:spcAft>
                          <a:spcPts val="300"/>
                        </a:spcAft>
                      </a:pPr>
                      <a:r>
                        <a:rPr lang="en-CA" sz="1800" b="0" dirty="0">
                          <a:effectLst/>
                        </a:rPr>
                        <a:t>Target determined by OMT, based on </a:t>
                      </a:r>
                      <a:r>
                        <a:rPr lang="en-CA" sz="1800" b="0" dirty="0" smtClean="0">
                          <a:effectLst/>
                        </a:rPr>
                        <a:t>procurement </a:t>
                      </a:r>
                      <a:r>
                        <a:rPr lang="en-CA" sz="1800" b="0" dirty="0">
                          <a:effectLst/>
                        </a:rPr>
                        <a:t>estimates or from BOS </a:t>
                      </a:r>
                      <a:r>
                        <a:rPr lang="en-CA" sz="1800" b="0" dirty="0" smtClean="0">
                          <a:effectLst/>
                        </a:rPr>
                        <a:t>CBA</a:t>
                      </a:r>
                      <a:endParaRPr lang="en-CA" sz="1800" b="0" dirty="0">
                        <a:effectLst/>
                        <a:latin typeface="Calibri"/>
                        <a:ea typeface="Calibri"/>
                        <a:cs typeface="Times New Roman"/>
                      </a:endParaRPr>
                    </a:p>
                  </a:txBody>
                  <a:tcPr marL="65368" marR="65368" marT="0" marB="0"/>
                </a:tc>
                <a:tc>
                  <a:txBody>
                    <a:bodyPr/>
                    <a:lstStyle/>
                    <a:p>
                      <a:pPr>
                        <a:spcBef>
                          <a:spcPts val="300"/>
                        </a:spcBef>
                        <a:spcAft>
                          <a:spcPts val="300"/>
                        </a:spcAft>
                      </a:pPr>
                      <a:r>
                        <a:rPr lang="en-CA" sz="1800" b="0" dirty="0">
                          <a:effectLst/>
                        </a:rPr>
                        <a:t> </a:t>
                      </a:r>
                      <a:r>
                        <a:rPr lang="en-CA" sz="1800" b="1" dirty="0" smtClean="0">
                          <a:effectLst/>
                        </a:rPr>
                        <a:t>Data</a:t>
                      </a:r>
                      <a:r>
                        <a:rPr lang="en-CA" sz="1800" b="1" baseline="0" dirty="0" smtClean="0">
                          <a:effectLst/>
                        </a:rPr>
                        <a:t> Source</a:t>
                      </a:r>
                      <a:endParaRPr lang="en-CA" sz="1800" b="1" dirty="0">
                        <a:effectLst/>
                      </a:endParaRPr>
                    </a:p>
                    <a:p>
                      <a:pPr>
                        <a:spcBef>
                          <a:spcPts val="300"/>
                        </a:spcBef>
                        <a:spcAft>
                          <a:spcPts val="300"/>
                        </a:spcAft>
                      </a:pPr>
                      <a:r>
                        <a:rPr lang="en-CA" sz="1800" b="0" dirty="0">
                          <a:effectLst/>
                        </a:rPr>
                        <a:t>- Baseline of procurement volume and spending for each good and service targeted for collaborative procurement [USD]</a:t>
                      </a:r>
                    </a:p>
                    <a:p>
                      <a:pPr>
                        <a:spcBef>
                          <a:spcPts val="300"/>
                        </a:spcBef>
                        <a:spcAft>
                          <a:spcPts val="300"/>
                        </a:spcAft>
                      </a:pPr>
                      <a:r>
                        <a:rPr lang="en-CA" sz="1800" b="0" dirty="0">
                          <a:effectLst/>
                        </a:rPr>
                        <a:t> </a:t>
                      </a:r>
                      <a:r>
                        <a:rPr lang="en-CA" sz="1800" b="0" dirty="0" smtClean="0">
                          <a:effectLst/>
                        </a:rPr>
                        <a:t>- </a:t>
                      </a:r>
                      <a:r>
                        <a:rPr lang="en-CA" sz="1800" b="0" dirty="0">
                          <a:effectLst/>
                        </a:rPr>
                        <a:t>Annual update of procurement volume and spending using collaborative procurement procedures [USD]</a:t>
                      </a:r>
                    </a:p>
                    <a:p>
                      <a:pPr>
                        <a:spcBef>
                          <a:spcPts val="300"/>
                        </a:spcBef>
                        <a:spcAft>
                          <a:spcPts val="300"/>
                        </a:spcAft>
                      </a:pPr>
                      <a:endParaRPr lang="en-CA" sz="1800" b="0" dirty="0" smtClean="0">
                        <a:effectLst/>
                      </a:endParaRPr>
                    </a:p>
                    <a:p>
                      <a:pPr>
                        <a:spcBef>
                          <a:spcPts val="300"/>
                        </a:spcBef>
                        <a:spcAft>
                          <a:spcPts val="300"/>
                        </a:spcAft>
                      </a:pPr>
                      <a:r>
                        <a:rPr lang="en-CA" sz="1600" b="0" dirty="0" smtClean="0">
                          <a:effectLst/>
                        </a:rPr>
                        <a:t>See</a:t>
                      </a:r>
                      <a:r>
                        <a:rPr lang="en-CA" sz="1600" b="0" dirty="0">
                          <a:effectLst/>
                        </a:rPr>
                        <a:t>: </a:t>
                      </a:r>
                    </a:p>
                    <a:p>
                      <a:pPr>
                        <a:spcBef>
                          <a:spcPts val="300"/>
                        </a:spcBef>
                        <a:spcAft>
                          <a:spcPts val="300"/>
                        </a:spcAft>
                      </a:pPr>
                      <a:r>
                        <a:rPr lang="en-CA" sz="1600" b="0" dirty="0">
                          <a:effectLst/>
                        </a:rPr>
                        <a:t>(1) HLCM-UNDG, Common UN Procurement at the Country Level, 2012, 3.3.</a:t>
                      </a:r>
                    </a:p>
                    <a:p>
                      <a:pPr>
                        <a:spcBef>
                          <a:spcPts val="300"/>
                        </a:spcBef>
                        <a:spcAft>
                          <a:spcPts val="300"/>
                        </a:spcAft>
                      </a:pPr>
                      <a:r>
                        <a:rPr lang="en-CA" sz="1600" b="0" dirty="0">
                          <a:effectLst/>
                        </a:rPr>
                        <a:t> </a:t>
                      </a:r>
                      <a:r>
                        <a:rPr lang="en-CA" sz="1600" b="0" dirty="0" smtClean="0">
                          <a:effectLst/>
                        </a:rPr>
                        <a:t>(</a:t>
                      </a:r>
                      <a:r>
                        <a:rPr lang="en-CA" sz="1600" b="0" dirty="0">
                          <a:effectLst/>
                        </a:rPr>
                        <a:t>2) UNDG, Guidance note on developing UN Business Operations Strategy (BOS), DRAFT, Ch2. </a:t>
                      </a:r>
                    </a:p>
                    <a:p>
                      <a:pPr>
                        <a:spcBef>
                          <a:spcPts val="300"/>
                        </a:spcBef>
                        <a:spcAft>
                          <a:spcPts val="300"/>
                        </a:spcAft>
                      </a:pPr>
                      <a:r>
                        <a:rPr lang="en-CA" sz="1600" b="0" dirty="0">
                          <a:effectLst/>
                        </a:rPr>
                        <a:t> </a:t>
                      </a:r>
                      <a:r>
                        <a:rPr lang="fr-CA" sz="1600" b="0" dirty="0" smtClean="0">
                          <a:effectLst/>
                        </a:rPr>
                        <a:t>(</a:t>
                      </a:r>
                      <a:r>
                        <a:rPr lang="fr-CA" sz="1600" b="0" dirty="0">
                          <a:effectLst/>
                        </a:rPr>
                        <a:t>3) HLCM Procurement Network, UN Collaborative Procurement Log.</a:t>
                      </a:r>
                      <a:endParaRPr lang="en-CA" sz="1600" b="0" dirty="0">
                        <a:effectLst/>
                      </a:endParaRPr>
                    </a:p>
                    <a:p>
                      <a:pPr>
                        <a:spcBef>
                          <a:spcPts val="300"/>
                        </a:spcBef>
                        <a:spcAft>
                          <a:spcPts val="300"/>
                        </a:spcAft>
                      </a:pPr>
                      <a:r>
                        <a:rPr lang="fr-CA" sz="1800" b="0" dirty="0">
                          <a:effectLst/>
                        </a:rPr>
                        <a:t> </a:t>
                      </a:r>
                      <a:endParaRPr lang="en-CA" sz="1800" b="0" dirty="0">
                        <a:effectLst/>
                        <a:latin typeface="Calibri"/>
                        <a:ea typeface="Calibri"/>
                        <a:cs typeface="Times New Roman"/>
                      </a:endParaRPr>
                    </a:p>
                  </a:txBody>
                  <a:tcPr marL="65368" marR="65368" marT="0" marB="0"/>
                </a:tc>
              </a:tr>
            </a:tbl>
          </a:graphicData>
        </a:graphic>
      </p:graphicFrame>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00013"/>
            <a:ext cx="7772400" cy="1143001"/>
          </a:xfrm>
        </p:spPr>
        <p:txBody>
          <a:bodyPr/>
          <a:lstStyle/>
          <a:p>
            <a:pPr>
              <a:defRPr/>
            </a:pPr>
            <a:r>
              <a:rPr lang="en-CA" i="1" smtClean="0"/>
              <a:t>Efficient</a:t>
            </a:r>
            <a:r>
              <a:rPr lang="en-CA" smtClean="0"/>
              <a:t> </a:t>
            </a:r>
            <a:r>
              <a:rPr lang="en-CA" dirty="0" smtClean="0"/>
              <a:t>Procurement</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5234434"/>
              </p:ext>
            </p:extLst>
          </p:nvPr>
        </p:nvGraphicFramePr>
        <p:xfrm>
          <a:off x="107950" y="981075"/>
          <a:ext cx="8964613" cy="4267200"/>
        </p:xfrm>
        <a:graphic>
          <a:graphicData uri="http://schemas.openxmlformats.org/drawingml/2006/table">
            <a:tbl>
              <a:tblPr firstRow="1" firstCol="1" bandRow="1">
                <a:tableStyleId>{0E3FDE45-AF77-4B5C-9715-49D594BDF05E}</a:tableStyleId>
              </a:tblPr>
              <a:tblGrid>
                <a:gridCol w="2823104"/>
                <a:gridCol w="3153114"/>
                <a:gridCol w="2988395"/>
              </a:tblGrid>
              <a:tr h="3460402">
                <a:tc>
                  <a:txBody>
                    <a:bodyPr/>
                    <a:lstStyle/>
                    <a:p>
                      <a:pPr>
                        <a:spcBef>
                          <a:spcPts val="0"/>
                        </a:spcBef>
                        <a:spcAft>
                          <a:spcPts val="0"/>
                        </a:spcAft>
                      </a:pPr>
                      <a:endParaRPr lang="en-CA" sz="2800" b="0" kern="1200" dirty="0" smtClean="0">
                        <a:solidFill>
                          <a:schemeClr val="tx1"/>
                        </a:solidFill>
                        <a:effectLst/>
                        <a:latin typeface="+mn-lt"/>
                        <a:ea typeface="+mn-ea"/>
                        <a:cs typeface="+mn-cs"/>
                      </a:endParaRPr>
                    </a:p>
                    <a:p>
                      <a:pPr>
                        <a:spcBef>
                          <a:spcPts val="0"/>
                        </a:spcBef>
                        <a:spcAft>
                          <a:spcPts val="0"/>
                        </a:spcAft>
                      </a:pPr>
                      <a:r>
                        <a:rPr lang="en-CA" sz="2800" b="0" kern="1200" dirty="0" smtClean="0">
                          <a:solidFill>
                            <a:schemeClr val="tx1"/>
                          </a:solidFill>
                          <a:effectLst/>
                          <a:latin typeface="+mn-lt"/>
                          <a:ea typeface="+mn-ea"/>
                          <a:cs typeface="+mn-cs"/>
                        </a:rPr>
                        <a:t>Proc3. </a:t>
                      </a:r>
                    </a:p>
                    <a:p>
                      <a:pPr>
                        <a:spcBef>
                          <a:spcPts val="0"/>
                        </a:spcBef>
                        <a:spcAft>
                          <a:spcPts val="0"/>
                        </a:spcAft>
                      </a:pPr>
                      <a:r>
                        <a:rPr lang="en-CA" sz="2800" b="0" kern="1200" dirty="0" smtClean="0">
                          <a:solidFill>
                            <a:schemeClr val="tx1"/>
                          </a:solidFill>
                          <a:effectLst/>
                          <a:latin typeface="+mn-lt"/>
                          <a:ea typeface="+mn-ea"/>
                          <a:cs typeface="+mn-cs"/>
                        </a:rPr>
                        <a:t>By [yr] collaborative procurement reduces transaction costs </a:t>
                      </a:r>
                    </a:p>
                    <a:p>
                      <a:pPr>
                        <a:spcBef>
                          <a:spcPts val="0"/>
                        </a:spcBef>
                        <a:spcAft>
                          <a:spcPts val="0"/>
                        </a:spcAft>
                      </a:pPr>
                      <a:endParaRPr lang="en-CA" sz="2800" b="1" kern="1200" dirty="0" smtClean="0">
                        <a:solidFill>
                          <a:schemeClr val="tx1"/>
                        </a:solidFill>
                        <a:effectLst/>
                        <a:latin typeface="+mn-lt"/>
                        <a:ea typeface="+mn-ea"/>
                        <a:cs typeface="+mn-cs"/>
                      </a:endParaRPr>
                    </a:p>
                    <a:p>
                      <a:pPr>
                        <a:spcBef>
                          <a:spcPts val="0"/>
                        </a:spcBef>
                        <a:spcAft>
                          <a:spcPts val="0"/>
                        </a:spcAft>
                      </a:pPr>
                      <a:r>
                        <a:rPr lang="en-CA" sz="2800" b="1" kern="1200" dirty="0" smtClean="0">
                          <a:solidFill>
                            <a:schemeClr val="tx1"/>
                          </a:solidFill>
                          <a:effectLst/>
                          <a:latin typeface="+mn-lt"/>
                          <a:ea typeface="+mn-ea"/>
                          <a:cs typeface="+mn-cs"/>
                        </a:rPr>
                        <a:t>p10,</a:t>
                      </a:r>
                      <a:r>
                        <a:rPr lang="en-CA" sz="2800" b="1" kern="1200" baseline="0" dirty="0" smtClean="0">
                          <a:solidFill>
                            <a:schemeClr val="tx1"/>
                          </a:solidFill>
                          <a:effectLst/>
                          <a:latin typeface="+mn-lt"/>
                          <a:ea typeface="+mn-ea"/>
                          <a:cs typeface="+mn-cs"/>
                        </a:rPr>
                        <a:t> p33</a:t>
                      </a:r>
                      <a:endParaRPr lang="en-CA" sz="2800" b="1" kern="1200" dirty="0" smtClean="0">
                        <a:solidFill>
                          <a:schemeClr val="tx1"/>
                        </a:solidFill>
                        <a:effectLst/>
                        <a:latin typeface="+mn-lt"/>
                        <a:ea typeface="+mn-ea"/>
                        <a:cs typeface="+mn-cs"/>
                      </a:endParaRPr>
                    </a:p>
                    <a:p>
                      <a:pPr>
                        <a:spcBef>
                          <a:spcPts val="0"/>
                        </a:spcBef>
                        <a:spcAft>
                          <a:spcPts val="0"/>
                        </a:spcAft>
                      </a:pPr>
                      <a:endParaRPr lang="en-CA" sz="2800" b="0" dirty="0" smtClean="0">
                        <a:effectLst/>
                        <a:latin typeface="+mn-lt"/>
                        <a:ea typeface="Calibri"/>
                        <a:cs typeface="Times New Roman"/>
                      </a:endParaRPr>
                    </a:p>
                  </a:txBody>
                  <a:tcPr marL="68581" marR="68581" marT="0" marB="0"/>
                </a:tc>
                <a:tc>
                  <a:txBody>
                    <a:bodyPr/>
                    <a:lstStyle/>
                    <a:p>
                      <a:pPr>
                        <a:spcBef>
                          <a:spcPts val="0"/>
                        </a:spcBef>
                        <a:spcAft>
                          <a:spcPts val="0"/>
                        </a:spcAft>
                      </a:pPr>
                      <a:endParaRPr lang="en-CA" sz="2800" b="0" kern="1200" dirty="0" smtClean="0">
                        <a:solidFill>
                          <a:schemeClr val="tx1"/>
                        </a:solidFill>
                        <a:effectLst/>
                        <a:latin typeface="+mn-lt"/>
                        <a:ea typeface="+mn-ea"/>
                        <a:cs typeface="+mn-cs"/>
                      </a:endParaRPr>
                    </a:p>
                    <a:p>
                      <a:pPr>
                        <a:spcBef>
                          <a:spcPts val="0"/>
                        </a:spcBef>
                        <a:spcAft>
                          <a:spcPts val="0"/>
                        </a:spcAft>
                      </a:pPr>
                      <a:r>
                        <a:rPr lang="en-CA" sz="2800" b="0" kern="1200" dirty="0" smtClean="0">
                          <a:solidFill>
                            <a:schemeClr val="tx1"/>
                          </a:solidFill>
                          <a:effectLst/>
                          <a:latin typeface="+mn-lt"/>
                          <a:ea typeface="+mn-ea"/>
                          <a:cs typeface="+mn-cs"/>
                        </a:rPr>
                        <a:t>3.a </a:t>
                      </a:r>
                    </a:p>
                    <a:p>
                      <a:pPr>
                        <a:spcBef>
                          <a:spcPts val="0"/>
                        </a:spcBef>
                        <a:spcAft>
                          <a:spcPts val="0"/>
                        </a:spcAft>
                      </a:pPr>
                      <a:r>
                        <a:rPr lang="en-CA" sz="2800" b="0" i="1" kern="1200" dirty="0" smtClean="0">
                          <a:solidFill>
                            <a:schemeClr val="tx1"/>
                          </a:solidFill>
                          <a:effectLst/>
                          <a:latin typeface="+mn-lt"/>
                          <a:ea typeface="+mn-ea"/>
                          <a:cs typeface="+mn-cs"/>
                        </a:rPr>
                        <a:t>Estimated</a:t>
                      </a:r>
                      <a:r>
                        <a:rPr lang="en-CA" sz="2800" b="0" kern="1200" dirty="0" smtClean="0">
                          <a:solidFill>
                            <a:schemeClr val="tx1"/>
                          </a:solidFill>
                          <a:effectLst/>
                          <a:latin typeface="+mn-lt"/>
                          <a:ea typeface="+mn-ea"/>
                          <a:cs typeface="+mn-cs"/>
                        </a:rPr>
                        <a:t> transaction costs avoided [USD] from use of collaborative procurement</a:t>
                      </a:r>
                    </a:p>
                    <a:p>
                      <a:pPr>
                        <a:spcBef>
                          <a:spcPts val="0"/>
                        </a:spcBef>
                        <a:spcAft>
                          <a:spcPts val="0"/>
                        </a:spcAft>
                      </a:pPr>
                      <a:r>
                        <a:rPr lang="en-CA" sz="2800" b="0" dirty="0" smtClean="0">
                          <a:effectLst/>
                          <a:latin typeface="+mn-lt"/>
                        </a:rPr>
                        <a:t> </a:t>
                      </a:r>
                    </a:p>
                  </a:txBody>
                  <a:tcPr marL="68581" marR="68581" marT="0" marB="0"/>
                </a:tc>
                <a:tc>
                  <a:txBody>
                    <a:bodyPr/>
                    <a:lstStyle/>
                    <a:p>
                      <a:pPr>
                        <a:spcBef>
                          <a:spcPts val="0"/>
                        </a:spcBef>
                        <a:spcAft>
                          <a:spcPts val="0"/>
                        </a:spcAft>
                      </a:pPr>
                      <a:r>
                        <a:rPr lang="en-CA" sz="2800" b="0" dirty="0">
                          <a:effectLst/>
                          <a:latin typeface="+mn-lt"/>
                        </a:rPr>
                        <a:t> </a:t>
                      </a:r>
                    </a:p>
                    <a:p>
                      <a:pPr>
                        <a:spcBef>
                          <a:spcPts val="0"/>
                        </a:spcBef>
                        <a:spcAft>
                          <a:spcPts val="0"/>
                        </a:spcAft>
                      </a:pPr>
                      <a:endParaRPr lang="en-CA" sz="2800" b="0" kern="1200" dirty="0" smtClean="0">
                        <a:solidFill>
                          <a:schemeClr val="tx1"/>
                        </a:solidFill>
                        <a:effectLst/>
                        <a:latin typeface="+mn-lt"/>
                        <a:ea typeface="+mn-ea"/>
                        <a:cs typeface="+mn-cs"/>
                      </a:endParaRPr>
                    </a:p>
                    <a:p>
                      <a:pPr>
                        <a:spcBef>
                          <a:spcPts val="0"/>
                        </a:spcBef>
                        <a:spcAft>
                          <a:spcPts val="0"/>
                        </a:spcAft>
                      </a:pPr>
                      <a:r>
                        <a:rPr lang="en-CA" sz="2800" b="0" i="1" u="sng" kern="1200" dirty="0" smtClean="0">
                          <a:solidFill>
                            <a:schemeClr val="tx1"/>
                          </a:solidFill>
                          <a:effectLst/>
                          <a:latin typeface="+mn-lt"/>
                          <a:ea typeface="+mn-ea"/>
                          <a:cs typeface="+mn-cs"/>
                        </a:rPr>
                        <a:t>Must</a:t>
                      </a:r>
                      <a:r>
                        <a:rPr lang="en-CA" sz="2800" b="0" i="1" kern="1200" dirty="0" smtClean="0">
                          <a:solidFill>
                            <a:schemeClr val="tx1"/>
                          </a:solidFill>
                          <a:effectLst/>
                          <a:latin typeface="+mn-lt"/>
                          <a:ea typeface="+mn-ea"/>
                          <a:cs typeface="+mn-cs"/>
                        </a:rPr>
                        <a:t> have activity-based costing at of standard procurement action </a:t>
                      </a:r>
                      <a:r>
                        <a:rPr lang="en-CA" sz="2800" b="1" i="1" kern="1200" dirty="0" smtClean="0">
                          <a:solidFill>
                            <a:schemeClr val="tx1"/>
                          </a:solidFill>
                          <a:effectLst/>
                          <a:latin typeface="+mn-lt"/>
                          <a:ea typeface="+mn-ea"/>
                          <a:cs typeface="+mn-cs"/>
                        </a:rPr>
                        <a:t>with and without an LTA</a:t>
                      </a:r>
                      <a:r>
                        <a:rPr lang="en-CA" sz="2800" b="0" kern="1200" dirty="0" smtClean="0">
                          <a:solidFill>
                            <a:schemeClr val="tx1"/>
                          </a:solidFill>
                          <a:effectLst/>
                          <a:latin typeface="+mn-lt"/>
                          <a:ea typeface="+mn-ea"/>
                          <a:cs typeface="+mn-cs"/>
                        </a:rPr>
                        <a:t>. </a:t>
                      </a:r>
                    </a:p>
                    <a:p>
                      <a:pPr>
                        <a:spcBef>
                          <a:spcPts val="0"/>
                        </a:spcBef>
                        <a:spcAft>
                          <a:spcPts val="0"/>
                        </a:spcAft>
                      </a:pPr>
                      <a:endParaRPr lang="en-CA" sz="2800" b="0" kern="1200" dirty="0" smtClean="0">
                        <a:solidFill>
                          <a:schemeClr val="tx1"/>
                        </a:solidFill>
                        <a:effectLst/>
                        <a:latin typeface="+mn-lt"/>
                        <a:ea typeface="+mn-ea"/>
                        <a:cs typeface="+mn-cs"/>
                      </a:endParaRPr>
                    </a:p>
                  </a:txBody>
                  <a:tcPr marL="68581" marR="68581"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00013"/>
            <a:ext cx="7772400" cy="1143001"/>
          </a:xfrm>
        </p:spPr>
        <p:txBody>
          <a:bodyPr/>
          <a:lstStyle/>
          <a:p>
            <a:pPr>
              <a:defRPr/>
            </a:pPr>
            <a:r>
              <a:rPr lang="en-CA" smtClean="0"/>
              <a:t>Procurement Output</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54282195"/>
              </p:ext>
            </p:extLst>
          </p:nvPr>
        </p:nvGraphicFramePr>
        <p:xfrm>
          <a:off x="107950" y="981075"/>
          <a:ext cx="8964613" cy="4693920"/>
        </p:xfrm>
        <a:graphic>
          <a:graphicData uri="http://schemas.openxmlformats.org/drawingml/2006/table">
            <a:tbl>
              <a:tblPr firstRow="1" firstCol="1" bandRow="1">
                <a:tableStyleId>{0E3FDE45-AF77-4B5C-9715-49D594BDF05E}</a:tableStyleId>
              </a:tblPr>
              <a:tblGrid>
                <a:gridCol w="2879874"/>
                <a:gridCol w="3024336"/>
                <a:gridCol w="3060403"/>
              </a:tblGrid>
              <a:tr h="3460402">
                <a:tc>
                  <a:txBody>
                    <a:bodyPr/>
                    <a:lstStyle/>
                    <a:p>
                      <a:pPr>
                        <a:spcBef>
                          <a:spcPts val="0"/>
                        </a:spcBef>
                        <a:spcAft>
                          <a:spcPts val="0"/>
                        </a:spcAft>
                      </a:pPr>
                      <a:endParaRPr lang="en-CA" sz="2800" b="1" i="0" kern="1200" dirty="0" smtClean="0">
                        <a:solidFill>
                          <a:schemeClr val="tx1"/>
                        </a:solidFill>
                        <a:effectLst/>
                        <a:latin typeface="+mn-lt"/>
                        <a:ea typeface="+mn-ea"/>
                        <a:cs typeface="+mn-cs"/>
                      </a:endParaRPr>
                    </a:p>
                    <a:p>
                      <a:pPr>
                        <a:spcBef>
                          <a:spcPts val="0"/>
                        </a:spcBef>
                        <a:spcAft>
                          <a:spcPts val="0"/>
                        </a:spcAft>
                      </a:pPr>
                      <a:r>
                        <a:rPr lang="en-CA" sz="2800" b="1" i="0" kern="1200" dirty="0" smtClean="0">
                          <a:solidFill>
                            <a:schemeClr val="tx1"/>
                          </a:solidFill>
                          <a:effectLst/>
                          <a:latin typeface="+mn-lt"/>
                          <a:ea typeface="+mn-ea"/>
                          <a:cs typeface="+mn-cs"/>
                        </a:rPr>
                        <a:t>Proc5.</a:t>
                      </a:r>
                    </a:p>
                    <a:p>
                      <a:pPr>
                        <a:spcBef>
                          <a:spcPts val="0"/>
                        </a:spcBef>
                        <a:spcAft>
                          <a:spcPts val="0"/>
                        </a:spcAft>
                      </a:pPr>
                      <a:r>
                        <a:rPr lang="en-CA" sz="2800" b="0" kern="1200" dirty="0" smtClean="0">
                          <a:solidFill>
                            <a:schemeClr val="tx1"/>
                          </a:solidFill>
                          <a:effectLst/>
                          <a:latin typeface="+mn-lt"/>
                          <a:ea typeface="+mn-ea"/>
                          <a:cs typeface="+mn-cs"/>
                        </a:rPr>
                        <a:t>Common LTAs  assessed and established for agreed categories of goods and services</a:t>
                      </a:r>
                    </a:p>
                    <a:p>
                      <a:pPr>
                        <a:spcBef>
                          <a:spcPts val="0"/>
                        </a:spcBef>
                        <a:spcAft>
                          <a:spcPts val="0"/>
                        </a:spcAft>
                      </a:pPr>
                      <a:r>
                        <a:rPr lang="en-CA" sz="2800" b="0" kern="1200" dirty="0" smtClean="0">
                          <a:solidFill>
                            <a:schemeClr val="tx1"/>
                          </a:solidFill>
                          <a:effectLst/>
                          <a:latin typeface="+mn-lt"/>
                          <a:ea typeface="+mn-ea"/>
                          <a:cs typeface="+mn-cs"/>
                        </a:rPr>
                        <a:t> </a:t>
                      </a:r>
                    </a:p>
                    <a:p>
                      <a:pPr>
                        <a:spcBef>
                          <a:spcPts val="0"/>
                        </a:spcBef>
                        <a:spcAft>
                          <a:spcPts val="0"/>
                        </a:spcAft>
                      </a:pPr>
                      <a:r>
                        <a:rPr lang="en-CA" sz="2800" b="1" kern="1200" dirty="0" smtClean="0">
                          <a:solidFill>
                            <a:schemeClr val="tx1"/>
                          </a:solidFill>
                          <a:effectLst/>
                          <a:latin typeface="+mn-lt"/>
                          <a:ea typeface="+mn-ea"/>
                          <a:cs typeface="+mn-cs"/>
                        </a:rPr>
                        <a:t>p9, p36</a:t>
                      </a:r>
                      <a:endParaRPr lang="en-CA" sz="2800" b="1" dirty="0">
                        <a:effectLst/>
                        <a:latin typeface="+mn-lt"/>
                        <a:ea typeface="Calibri"/>
                        <a:cs typeface="Times New Roman"/>
                      </a:endParaRPr>
                    </a:p>
                  </a:txBody>
                  <a:tcPr marL="68581" marR="68581" marT="0" marB="0"/>
                </a:tc>
                <a:tc>
                  <a:txBody>
                    <a:bodyPr/>
                    <a:lstStyle/>
                    <a:p>
                      <a:pPr>
                        <a:spcBef>
                          <a:spcPts val="0"/>
                        </a:spcBef>
                        <a:spcAft>
                          <a:spcPts val="0"/>
                        </a:spcAft>
                      </a:pPr>
                      <a:endParaRPr lang="en-CA" sz="2800" b="0" kern="1200" dirty="0" smtClean="0">
                        <a:solidFill>
                          <a:schemeClr val="tx1"/>
                        </a:solidFill>
                        <a:effectLst/>
                        <a:latin typeface="+mn-lt"/>
                        <a:ea typeface="+mn-ea"/>
                        <a:cs typeface="+mn-cs"/>
                      </a:endParaRPr>
                    </a:p>
                    <a:p>
                      <a:pPr>
                        <a:spcBef>
                          <a:spcPts val="0"/>
                        </a:spcBef>
                        <a:spcAft>
                          <a:spcPts val="0"/>
                        </a:spcAft>
                      </a:pPr>
                      <a:r>
                        <a:rPr lang="en-CA" sz="2800" b="0" kern="1200" dirty="0" smtClean="0">
                          <a:solidFill>
                            <a:schemeClr val="tx1"/>
                          </a:solidFill>
                          <a:effectLst/>
                          <a:latin typeface="+mn-lt"/>
                          <a:ea typeface="+mn-ea"/>
                          <a:cs typeface="+mn-cs"/>
                        </a:rPr>
                        <a:t>5.b </a:t>
                      </a:r>
                    </a:p>
                    <a:p>
                      <a:pPr>
                        <a:spcBef>
                          <a:spcPts val="0"/>
                        </a:spcBef>
                        <a:spcAft>
                          <a:spcPts val="0"/>
                        </a:spcAft>
                      </a:pPr>
                      <a:r>
                        <a:rPr lang="en-CA" sz="2800" b="0" kern="1200" dirty="0" smtClean="0">
                          <a:solidFill>
                            <a:schemeClr val="tx1"/>
                          </a:solidFill>
                          <a:effectLst/>
                          <a:latin typeface="+mn-lt"/>
                          <a:ea typeface="+mn-ea"/>
                          <a:cs typeface="+mn-cs"/>
                        </a:rPr>
                        <a:t>Value of POs raised against common LTAs and contracts [USD] </a:t>
                      </a:r>
                      <a:endParaRPr lang="en-CA" sz="2800" b="0" dirty="0">
                        <a:effectLst/>
                        <a:latin typeface="+mn-lt"/>
                        <a:ea typeface="Calibri"/>
                        <a:cs typeface="Times New Roman"/>
                      </a:endParaRPr>
                    </a:p>
                  </a:txBody>
                  <a:tcPr marL="68581" marR="68581" marT="0" marB="0"/>
                </a:tc>
                <a:tc>
                  <a:txBody>
                    <a:bodyPr/>
                    <a:lstStyle/>
                    <a:p>
                      <a:pPr>
                        <a:spcBef>
                          <a:spcPts val="0"/>
                        </a:spcBef>
                        <a:spcAft>
                          <a:spcPts val="0"/>
                        </a:spcAft>
                      </a:pPr>
                      <a:endParaRPr lang="en-CA" sz="2800" b="0" kern="1200" dirty="0" smtClean="0">
                        <a:solidFill>
                          <a:schemeClr val="tx1"/>
                        </a:solidFill>
                        <a:effectLst/>
                        <a:latin typeface="+mn-lt"/>
                        <a:ea typeface="+mn-ea"/>
                        <a:cs typeface="+mn-cs"/>
                      </a:endParaRPr>
                    </a:p>
                    <a:p>
                      <a:pPr>
                        <a:spcBef>
                          <a:spcPts val="0"/>
                        </a:spcBef>
                        <a:spcAft>
                          <a:spcPts val="0"/>
                        </a:spcAft>
                      </a:pPr>
                      <a:endParaRPr lang="en-CA" sz="2800" b="0" kern="1200" dirty="0" smtClean="0">
                        <a:solidFill>
                          <a:schemeClr val="tx1"/>
                        </a:solidFill>
                        <a:effectLst/>
                        <a:latin typeface="+mn-lt"/>
                        <a:ea typeface="+mn-ea"/>
                        <a:cs typeface="+mn-cs"/>
                      </a:endParaRPr>
                    </a:p>
                    <a:p>
                      <a:pPr algn="ctr">
                        <a:spcBef>
                          <a:spcPts val="0"/>
                        </a:spcBef>
                        <a:spcAft>
                          <a:spcPts val="0"/>
                        </a:spcAft>
                      </a:pPr>
                      <a:r>
                        <a:rPr lang="en-CA" sz="2800" b="1" i="1" kern="1200" dirty="0" smtClean="0">
                          <a:solidFill>
                            <a:schemeClr val="tx1"/>
                          </a:solidFill>
                          <a:effectLst/>
                          <a:latin typeface="+mn-lt"/>
                          <a:ea typeface="+mn-ea"/>
                          <a:cs typeface="+mn-cs"/>
                        </a:rPr>
                        <a:t>Most frequently used method to secure cost reductions and efficiency gains</a:t>
                      </a:r>
                      <a:endParaRPr lang="en-CA" sz="2800" b="1" i="1" dirty="0">
                        <a:effectLst/>
                        <a:latin typeface="+mn-lt"/>
                        <a:ea typeface="Calibri"/>
                        <a:cs typeface="Times New Roman"/>
                      </a:endParaRPr>
                    </a:p>
                  </a:txBody>
                  <a:tcPr marL="68581" marR="68581" marT="0" marB="0"/>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011863" y="1196975"/>
            <a:ext cx="2736850" cy="4262438"/>
          </a:xfrm>
        </p:spPr>
        <p:txBody>
          <a:bodyPr/>
          <a:lstStyle/>
          <a:p>
            <a:pPr>
              <a:defRPr/>
            </a:pPr>
            <a:r>
              <a:rPr lang="en-CA" dirty="0" smtClean="0"/>
              <a:t>LTAs work!</a:t>
            </a:r>
            <a:br>
              <a:rPr lang="en-CA" dirty="0" smtClean="0"/>
            </a:br>
            <a:r>
              <a:rPr lang="en-CA" sz="2400" dirty="0" smtClean="0"/>
              <a:t>Finding from HLCM  survey of OMTs 2011</a:t>
            </a:r>
            <a:endParaRPr lang="en-CA" sz="2400" dirty="0"/>
          </a:p>
        </p:txBody>
      </p:sp>
      <p:pic>
        <p:nvPicPr>
          <p:cNvPr id="327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172" y="118275"/>
            <a:ext cx="5544988" cy="6695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3375"/>
            <a:ext cx="7772400" cy="1143000"/>
          </a:xfrm>
        </p:spPr>
        <p:txBody>
          <a:bodyPr/>
          <a:lstStyle/>
          <a:p>
            <a:pPr>
              <a:defRPr/>
            </a:pPr>
            <a:r>
              <a:rPr lang="en-CA" smtClean="0"/>
              <a:t>Efficient HR management</a:t>
            </a:r>
            <a:endParaRPr lang="en-CA"/>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46526070"/>
              </p:ext>
            </p:extLst>
          </p:nvPr>
        </p:nvGraphicFramePr>
        <p:xfrm>
          <a:off x="250825" y="1341016"/>
          <a:ext cx="8497888" cy="5040312"/>
        </p:xfrm>
        <a:graphic>
          <a:graphicData uri="http://schemas.openxmlformats.org/drawingml/2006/table">
            <a:tbl>
              <a:tblPr firstRow="1" firstCol="1" bandRow="1">
                <a:tableStyleId>{0E3FDE45-AF77-4B5C-9715-49D594BDF05E}</a:tableStyleId>
              </a:tblPr>
              <a:tblGrid>
                <a:gridCol w="4177159"/>
                <a:gridCol w="4320729"/>
              </a:tblGrid>
              <a:tr h="5040312">
                <a:tc>
                  <a:txBody>
                    <a:bodyPr/>
                    <a:lstStyle/>
                    <a:p>
                      <a:pPr>
                        <a:spcAft>
                          <a:spcPts val="0"/>
                        </a:spcAft>
                      </a:pPr>
                      <a:endParaRPr lang="en-CA" sz="2800" b="1" dirty="0" smtClean="0">
                        <a:effectLst/>
                      </a:endParaRPr>
                    </a:p>
                    <a:p>
                      <a:pPr>
                        <a:spcAft>
                          <a:spcPts val="0"/>
                        </a:spcAft>
                      </a:pPr>
                      <a:r>
                        <a:rPr lang="en-CA" sz="2800" b="1" dirty="0" smtClean="0">
                          <a:effectLst/>
                        </a:rPr>
                        <a:t>HR1</a:t>
                      </a:r>
                      <a:r>
                        <a:rPr lang="en-CA" sz="2800" b="0" dirty="0">
                          <a:effectLst/>
                        </a:rPr>
                        <a:t>. </a:t>
                      </a:r>
                    </a:p>
                    <a:p>
                      <a:pPr>
                        <a:spcAft>
                          <a:spcPts val="0"/>
                        </a:spcAft>
                      </a:pPr>
                      <a:r>
                        <a:rPr lang="en-CA" sz="2800" b="0" dirty="0">
                          <a:effectLst/>
                        </a:rPr>
                        <a:t>By [</a:t>
                      </a:r>
                      <a:r>
                        <a:rPr lang="en-CA" sz="2800" b="0" dirty="0" err="1">
                          <a:effectLst/>
                        </a:rPr>
                        <a:t>yr</a:t>
                      </a:r>
                      <a:r>
                        <a:rPr lang="en-CA" sz="2800" b="0" dirty="0">
                          <a:effectLst/>
                        </a:rPr>
                        <a:t>] the efficiency of human resources management is improved  </a:t>
                      </a:r>
                    </a:p>
                    <a:p>
                      <a:pPr>
                        <a:spcAft>
                          <a:spcPts val="0"/>
                        </a:spcAft>
                      </a:pPr>
                      <a:endParaRPr lang="en-CA" sz="2800" b="1" dirty="0" smtClean="0">
                        <a:effectLst/>
                      </a:endParaRPr>
                    </a:p>
                    <a:p>
                      <a:pPr>
                        <a:spcAft>
                          <a:spcPts val="0"/>
                        </a:spcAft>
                      </a:pPr>
                      <a:r>
                        <a:rPr lang="en-CA" sz="2800" b="1" dirty="0" smtClean="0">
                          <a:effectLst/>
                        </a:rPr>
                        <a:t>p11, p38 </a:t>
                      </a:r>
                      <a:r>
                        <a:rPr lang="en-CA" sz="2800" b="0" dirty="0">
                          <a:effectLst/>
                        </a:rPr>
                        <a:t>  </a:t>
                      </a:r>
                      <a:endParaRPr lang="en-CA" sz="2800" b="0" dirty="0">
                        <a:effectLst/>
                        <a:latin typeface="Calibri"/>
                        <a:ea typeface="Calibri"/>
                        <a:cs typeface="Times New Roman"/>
                      </a:endParaRPr>
                    </a:p>
                  </a:txBody>
                  <a:tcPr marL="68588" marR="68588" marT="0" marB="0"/>
                </a:tc>
                <a:tc>
                  <a:txBody>
                    <a:bodyPr/>
                    <a:lstStyle/>
                    <a:p>
                      <a:pPr>
                        <a:spcAft>
                          <a:spcPts val="0"/>
                        </a:spcAft>
                      </a:pPr>
                      <a:endParaRPr lang="en-CA" sz="2800" b="1" dirty="0" smtClean="0">
                        <a:effectLst/>
                      </a:endParaRPr>
                    </a:p>
                    <a:p>
                      <a:pPr>
                        <a:spcAft>
                          <a:spcPts val="0"/>
                        </a:spcAft>
                      </a:pPr>
                      <a:r>
                        <a:rPr lang="en-CA" sz="2800" b="1" dirty="0" smtClean="0">
                          <a:effectLst/>
                        </a:rPr>
                        <a:t>1.a</a:t>
                      </a:r>
                      <a:r>
                        <a:rPr lang="en-CA" sz="2800" b="0" dirty="0" smtClean="0">
                          <a:effectLst/>
                        </a:rPr>
                        <a:t> </a:t>
                      </a:r>
                      <a:endParaRPr lang="en-CA" sz="2800" b="0" dirty="0">
                        <a:effectLst/>
                      </a:endParaRPr>
                    </a:p>
                    <a:p>
                      <a:pPr>
                        <a:spcAft>
                          <a:spcPts val="0"/>
                        </a:spcAft>
                      </a:pPr>
                      <a:r>
                        <a:rPr lang="en-CA" sz="2800" b="0" dirty="0">
                          <a:effectLst/>
                        </a:rPr>
                        <a:t>Average times to fill vacancies through common recruitment processes</a:t>
                      </a:r>
                    </a:p>
                    <a:p>
                      <a:pPr>
                        <a:spcAft>
                          <a:spcPts val="0"/>
                        </a:spcAft>
                      </a:pPr>
                      <a:r>
                        <a:rPr lang="en-CA" sz="2800" b="0" dirty="0">
                          <a:effectLst/>
                        </a:rPr>
                        <a:t> </a:t>
                      </a:r>
                    </a:p>
                    <a:p>
                      <a:pPr>
                        <a:spcAft>
                          <a:spcPts val="0"/>
                        </a:spcAft>
                      </a:pPr>
                      <a:r>
                        <a:rPr lang="en-CA" sz="2800" b="0" dirty="0">
                          <a:effectLst/>
                        </a:rPr>
                        <a:t> </a:t>
                      </a:r>
                    </a:p>
                    <a:p>
                      <a:pPr>
                        <a:spcAft>
                          <a:spcPts val="0"/>
                        </a:spcAft>
                      </a:pPr>
                      <a:r>
                        <a:rPr lang="en-CA" sz="2800" b="0" dirty="0">
                          <a:effectLst/>
                        </a:rPr>
                        <a:t> </a:t>
                      </a:r>
                    </a:p>
                    <a:p>
                      <a:pPr>
                        <a:spcAft>
                          <a:spcPts val="0"/>
                        </a:spcAft>
                      </a:pPr>
                      <a:r>
                        <a:rPr lang="en-CA" sz="2800" b="0" dirty="0">
                          <a:effectLst/>
                        </a:rPr>
                        <a:t> </a:t>
                      </a:r>
                    </a:p>
                    <a:p>
                      <a:pPr>
                        <a:spcAft>
                          <a:spcPts val="0"/>
                        </a:spcAft>
                      </a:pPr>
                      <a:endParaRPr lang="en-CA" sz="2800" b="0" dirty="0" smtClean="0">
                        <a:effectLst/>
                      </a:endParaRPr>
                    </a:p>
                  </a:txBody>
                  <a:tcPr marL="68588" marR="68588" marT="0" marB="0"/>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a:t>
            </a:r>
            <a:endParaRPr lang="en-US" dirty="0"/>
          </a:p>
        </p:txBody>
      </p:sp>
      <p:sp>
        <p:nvSpPr>
          <p:cNvPr id="3" name="Content Placeholder 2"/>
          <p:cNvSpPr>
            <a:spLocks noGrp="1"/>
          </p:cNvSpPr>
          <p:nvPr>
            <p:ph idx="1"/>
          </p:nvPr>
        </p:nvSpPr>
        <p:spPr/>
        <p:txBody>
          <a:bodyPr/>
          <a:lstStyle/>
          <a:p>
            <a:r>
              <a:rPr lang="en-US" dirty="0" smtClean="0"/>
              <a:t>Results Matrix could </a:t>
            </a:r>
            <a:r>
              <a:rPr lang="en-US" dirty="0"/>
              <a:t>have max 6-7 “Pillars”, for each thematic area in Business Operations. </a:t>
            </a:r>
            <a:endParaRPr lang="en-US" dirty="0" smtClean="0"/>
          </a:p>
          <a:p>
            <a:pPr lvl="1"/>
            <a:r>
              <a:rPr lang="en-US" sz="1800" dirty="0"/>
              <a:t>Pillar 1: Common Procurement</a:t>
            </a:r>
          </a:p>
          <a:p>
            <a:pPr lvl="1"/>
            <a:r>
              <a:rPr lang="en-US" sz="1800" dirty="0"/>
              <a:t>Pillar 2: Common Human Resources</a:t>
            </a:r>
          </a:p>
          <a:p>
            <a:pPr lvl="1"/>
            <a:r>
              <a:rPr lang="en-US" sz="1800" dirty="0"/>
              <a:t>Pillar 3: Common ICT	</a:t>
            </a:r>
          </a:p>
          <a:p>
            <a:pPr lvl="1"/>
            <a:r>
              <a:rPr lang="en-US" sz="1800" dirty="0"/>
              <a:t>Pillar 4: Common Logistics and Transport</a:t>
            </a:r>
          </a:p>
          <a:p>
            <a:pPr lvl="1"/>
            <a:r>
              <a:rPr lang="en-US" sz="1800" dirty="0"/>
              <a:t>Pillar 5: Common Administration</a:t>
            </a:r>
          </a:p>
          <a:p>
            <a:pPr lvl="1"/>
            <a:r>
              <a:rPr lang="en-US" sz="1800" dirty="0"/>
              <a:t>Pillar 6: Common Finance</a:t>
            </a:r>
          </a:p>
          <a:p>
            <a:pPr lvl="1"/>
            <a:r>
              <a:rPr lang="en-US" sz="1800" dirty="0"/>
              <a:t>Pillar 7: Common Security</a:t>
            </a:r>
          </a:p>
          <a:p>
            <a:endParaRPr lang="en-US" dirty="0"/>
          </a:p>
        </p:txBody>
      </p:sp>
      <p:sp>
        <p:nvSpPr>
          <p:cNvPr id="4" name="Oval 3"/>
          <p:cNvSpPr/>
          <p:nvPr/>
        </p:nvSpPr>
        <p:spPr bwMode="auto">
          <a:xfrm>
            <a:off x="6012160" y="3068960"/>
            <a:ext cx="1944216" cy="1512168"/>
          </a:xfrm>
          <a:prstGeom prst="ellipse">
            <a:avLst/>
          </a:prstGeom>
          <a:solidFill>
            <a:srgbClr val="FF0000"/>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charset="0"/>
                <a:ea typeface="ＭＳ Ｐゴシック" charset="0"/>
                <a:cs typeface="ＭＳ Ｐゴシック" charset="0"/>
              </a:rPr>
              <a:t>Based on Human</a:t>
            </a:r>
            <a:r>
              <a:rPr kumimoji="0" lang="en-US" sz="1600" b="1" i="0" u="none" strike="noStrike" cap="none" normalizeH="0" dirty="0" smtClean="0">
                <a:ln>
                  <a:noFill/>
                </a:ln>
                <a:solidFill>
                  <a:schemeClr val="bg1"/>
                </a:solidFill>
                <a:effectLst/>
                <a:latin typeface="Arial" charset="0"/>
                <a:ea typeface="ＭＳ Ｐゴシック" charset="0"/>
                <a:cs typeface="ＭＳ Ｐゴシック" charset="0"/>
              </a:rPr>
              <a:t> and Fin Resources</a:t>
            </a:r>
            <a:endPar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5" name="Oval 4"/>
          <p:cNvSpPr/>
          <p:nvPr/>
        </p:nvSpPr>
        <p:spPr bwMode="auto">
          <a:xfrm>
            <a:off x="6031545" y="4764427"/>
            <a:ext cx="1944216" cy="1512168"/>
          </a:xfrm>
          <a:prstGeom prst="ellipse">
            <a:avLst/>
          </a:prstGeom>
          <a:solidFill>
            <a:srgbClr val="FF0000"/>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charset="0"/>
                <a:ea typeface="ＭＳ Ｐゴシック" charset="0"/>
                <a:cs typeface="ＭＳ Ｐゴシック" charset="0"/>
              </a:rPr>
              <a:t>Its ok to do just 1-2 outcomes !</a:t>
            </a:r>
            <a:endPar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249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anim calcmode="lin" valueType="num">
                                      <p:cBhvr>
                                        <p:cTn id="26" dur="2000" fill="hold"/>
                                        <p:tgtEl>
                                          <p:spTgt spid="5"/>
                                        </p:tgtEl>
                                        <p:attrNameLst>
                                          <p:attrName>ppt_w</p:attrName>
                                        </p:attrNameLst>
                                      </p:cBhvr>
                                      <p:tavLst>
                                        <p:tav tm="0" fmla="#ppt_w*sin(2.5*pi*$)">
                                          <p:val>
                                            <p:fltVal val="0"/>
                                          </p:val>
                                        </p:tav>
                                        <p:tav tm="100000">
                                          <p:val>
                                            <p:fltVal val="1"/>
                                          </p:val>
                                        </p:tav>
                                      </p:tavLst>
                                    </p:anim>
                                    <p:anim calcmode="lin" valueType="num">
                                      <p:cBhvr>
                                        <p:cTn id="27"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3375"/>
            <a:ext cx="7772400" cy="1143000"/>
          </a:xfrm>
        </p:spPr>
        <p:txBody>
          <a:bodyPr/>
          <a:lstStyle/>
          <a:p>
            <a:pPr>
              <a:defRPr/>
            </a:pPr>
            <a:r>
              <a:rPr lang="en-CA" smtClean="0"/>
              <a:t>Quality Admin. Services</a:t>
            </a:r>
            <a:endParaRPr lang="en-C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4623342"/>
              </p:ext>
            </p:extLst>
          </p:nvPr>
        </p:nvGraphicFramePr>
        <p:xfrm>
          <a:off x="468313" y="1412875"/>
          <a:ext cx="8351837" cy="5111750"/>
        </p:xfrm>
        <a:graphic>
          <a:graphicData uri="http://schemas.openxmlformats.org/drawingml/2006/table">
            <a:tbl>
              <a:tblPr firstRow="1" firstCol="1" bandRow="1">
                <a:tableStyleId>{0E3FDE45-AF77-4B5C-9715-49D594BDF05E}</a:tableStyleId>
              </a:tblPr>
              <a:tblGrid>
                <a:gridCol w="3311935"/>
                <a:gridCol w="5039902"/>
              </a:tblGrid>
              <a:tr h="5111750">
                <a:tc>
                  <a:txBody>
                    <a:bodyPr/>
                    <a:lstStyle/>
                    <a:p>
                      <a:pPr>
                        <a:spcBef>
                          <a:spcPts val="300"/>
                        </a:spcBef>
                        <a:spcAft>
                          <a:spcPts val="300"/>
                        </a:spcAft>
                      </a:pPr>
                      <a:endParaRPr lang="en-CA" sz="2800" b="1" dirty="0" smtClean="0">
                        <a:effectLst/>
                      </a:endParaRPr>
                    </a:p>
                    <a:p>
                      <a:pPr>
                        <a:spcBef>
                          <a:spcPts val="300"/>
                        </a:spcBef>
                        <a:spcAft>
                          <a:spcPts val="300"/>
                        </a:spcAft>
                      </a:pPr>
                      <a:r>
                        <a:rPr lang="en-CA" sz="2800" b="1" dirty="0" smtClean="0">
                          <a:effectLst/>
                        </a:rPr>
                        <a:t>Admin4</a:t>
                      </a:r>
                      <a:r>
                        <a:rPr lang="en-CA" sz="2800" b="1" dirty="0">
                          <a:effectLst/>
                        </a:rPr>
                        <a:t>. </a:t>
                      </a:r>
                    </a:p>
                    <a:p>
                      <a:pPr>
                        <a:spcBef>
                          <a:spcPts val="300"/>
                        </a:spcBef>
                        <a:spcAft>
                          <a:spcPts val="300"/>
                        </a:spcAft>
                      </a:pPr>
                      <a:r>
                        <a:rPr lang="en-CA" sz="2800" b="0" dirty="0">
                          <a:effectLst/>
                        </a:rPr>
                        <a:t>By [</a:t>
                      </a:r>
                      <a:r>
                        <a:rPr lang="en-CA" sz="2800" b="0" dirty="0" err="1">
                          <a:effectLst/>
                        </a:rPr>
                        <a:t>yr</a:t>
                      </a:r>
                      <a:r>
                        <a:rPr lang="en-CA" sz="2800" b="0" dirty="0">
                          <a:effectLst/>
                        </a:rPr>
                        <a:t>] the quality of common services is improved </a:t>
                      </a:r>
                      <a:endParaRPr lang="en-CA" sz="2800" b="0" dirty="0" smtClean="0">
                        <a:effectLst/>
                      </a:endParaRPr>
                    </a:p>
                    <a:p>
                      <a:pPr>
                        <a:spcBef>
                          <a:spcPts val="300"/>
                        </a:spcBef>
                        <a:spcAft>
                          <a:spcPts val="300"/>
                        </a:spcAft>
                      </a:pPr>
                      <a:endParaRPr lang="en-CA" sz="2800" b="0" dirty="0" smtClean="0">
                        <a:effectLst/>
                        <a:latin typeface="Calibri"/>
                        <a:ea typeface="Calibri"/>
                        <a:cs typeface="Times New Roman"/>
                      </a:endParaRPr>
                    </a:p>
                    <a:p>
                      <a:pPr>
                        <a:spcBef>
                          <a:spcPts val="300"/>
                        </a:spcBef>
                        <a:spcAft>
                          <a:spcPts val="300"/>
                        </a:spcAft>
                      </a:pPr>
                      <a:r>
                        <a:rPr lang="en-CA" sz="2800" b="1" dirty="0" smtClean="0">
                          <a:effectLst/>
                          <a:latin typeface="Calibri"/>
                          <a:ea typeface="Calibri"/>
                          <a:cs typeface="Times New Roman"/>
                        </a:rPr>
                        <a:t>p17, p38</a:t>
                      </a:r>
                      <a:endParaRPr lang="en-CA" sz="2800" b="1" dirty="0">
                        <a:effectLst/>
                        <a:latin typeface="Calibri"/>
                        <a:ea typeface="Calibri"/>
                        <a:cs typeface="Times New Roman"/>
                      </a:endParaRPr>
                    </a:p>
                  </a:txBody>
                  <a:tcPr marL="68571" marR="68571" marT="0" marB="0"/>
                </a:tc>
                <a:tc>
                  <a:txBody>
                    <a:bodyPr/>
                    <a:lstStyle/>
                    <a:p>
                      <a:pPr>
                        <a:spcBef>
                          <a:spcPts val="300"/>
                        </a:spcBef>
                        <a:spcAft>
                          <a:spcPts val="300"/>
                        </a:spcAft>
                      </a:pPr>
                      <a:endParaRPr lang="en-CA" sz="2800" b="1" dirty="0" smtClean="0">
                        <a:effectLst/>
                      </a:endParaRPr>
                    </a:p>
                    <a:p>
                      <a:pPr>
                        <a:spcBef>
                          <a:spcPts val="300"/>
                        </a:spcBef>
                        <a:spcAft>
                          <a:spcPts val="300"/>
                        </a:spcAft>
                      </a:pPr>
                      <a:r>
                        <a:rPr lang="en-CA" sz="2800" b="1" dirty="0" smtClean="0">
                          <a:effectLst/>
                        </a:rPr>
                        <a:t>4.a</a:t>
                      </a:r>
                      <a:r>
                        <a:rPr lang="en-CA" sz="2800" b="0" dirty="0" smtClean="0">
                          <a:effectLst/>
                        </a:rPr>
                        <a:t>  </a:t>
                      </a:r>
                      <a:endParaRPr lang="en-CA" sz="2800" b="0" dirty="0">
                        <a:effectLst/>
                      </a:endParaRPr>
                    </a:p>
                    <a:p>
                      <a:pPr>
                        <a:spcBef>
                          <a:spcPts val="300"/>
                        </a:spcBef>
                        <a:spcAft>
                          <a:spcPts val="300"/>
                        </a:spcAft>
                      </a:pPr>
                      <a:r>
                        <a:rPr lang="en-CA" sz="2800" b="0" dirty="0">
                          <a:effectLst/>
                        </a:rPr>
                        <a:t>% Common services assessed as meeting minimum service standards agreed in MOU and provider contract.</a:t>
                      </a:r>
                    </a:p>
                    <a:p>
                      <a:pPr marL="228600">
                        <a:spcBef>
                          <a:spcPts val="300"/>
                        </a:spcBef>
                        <a:spcAft>
                          <a:spcPts val="300"/>
                        </a:spcAft>
                      </a:pPr>
                      <a:r>
                        <a:rPr lang="en-CA" sz="2800" b="0" dirty="0">
                          <a:effectLst/>
                        </a:rPr>
                        <a:t> </a:t>
                      </a:r>
                      <a:endParaRPr lang="en-CA" sz="2800" b="0" dirty="0" smtClean="0">
                        <a:effectLst/>
                      </a:endParaRPr>
                    </a:p>
                    <a:p>
                      <a:pPr marL="228600">
                        <a:spcBef>
                          <a:spcPts val="300"/>
                        </a:spcBef>
                        <a:spcAft>
                          <a:spcPts val="300"/>
                        </a:spcAft>
                      </a:pPr>
                      <a:r>
                        <a:rPr lang="en-CA" sz="2800" b="1" dirty="0" smtClean="0">
                          <a:solidFill>
                            <a:srgbClr val="FF0000"/>
                          </a:solidFill>
                          <a:effectLst/>
                          <a:latin typeface="Calibri"/>
                          <a:ea typeface="Calibri"/>
                          <a:cs typeface="Times New Roman"/>
                        </a:rPr>
                        <a:t>Good example from Viet Nam</a:t>
                      </a:r>
                      <a:r>
                        <a:rPr lang="en-CA" sz="2800" b="1" baseline="0" dirty="0" smtClean="0">
                          <a:solidFill>
                            <a:srgbClr val="FF0000"/>
                          </a:solidFill>
                          <a:effectLst/>
                          <a:latin typeface="Calibri"/>
                          <a:ea typeface="Calibri"/>
                          <a:cs typeface="Times New Roman"/>
                        </a:rPr>
                        <a:t> – Ask clients directly!</a:t>
                      </a:r>
                      <a:endParaRPr lang="en-CA" sz="2800" b="1" dirty="0">
                        <a:solidFill>
                          <a:srgbClr val="FF0000"/>
                        </a:solidFill>
                        <a:effectLst/>
                        <a:latin typeface="Calibri"/>
                        <a:ea typeface="Calibri"/>
                        <a:cs typeface="Times New Roman"/>
                      </a:endParaRPr>
                    </a:p>
                  </a:txBody>
                  <a:tcPr marL="68571" marR="68571" marT="0" marB="0"/>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6" name="Object 3"/>
          <p:cNvGraphicFramePr>
            <a:graphicFrameLocks noChangeAspect="1"/>
          </p:cNvGraphicFramePr>
          <p:nvPr/>
        </p:nvGraphicFramePr>
        <p:xfrm>
          <a:off x="71438" y="0"/>
          <a:ext cx="9037637" cy="6975475"/>
        </p:xfrm>
        <a:graphic>
          <a:graphicData uri="http://schemas.openxmlformats.org/presentationml/2006/ole">
            <mc:AlternateContent xmlns:mc="http://schemas.openxmlformats.org/markup-compatibility/2006">
              <mc:Choice xmlns:v="urn:schemas-microsoft-com:vml" Requires="v">
                <p:oleObj spid="_x0000_s36902" name="Visio" r:id="rId3" imgW="10204845" imgH="8062916" progId="Visio.Drawing.11">
                  <p:embed/>
                </p:oleObj>
              </mc:Choice>
              <mc:Fallback>
                <p:oleObj name="Visio" r:id="rId3" imgW="10204845" imgH="8062916"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8" y="0"/>
                        <a:ext cx="9037637" cy="6975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4450"/>
            <a:ext cx="7772400" cy="936625"/>
          </a:xfrm>
        </p:spPr>
        <p:txBody>
          <a:bodyPr/>
          <a:lstStyle/>
          <a:p>
            <a:pPr>
              <a:defRPr/>
            </a:pPr>
            <a:r>
              <a:rPr lang="en-CA" dirty="0" smtClean="0"/>
              <a:t>Monitoring and Reporting (1) </a:t>
            </a:r>
            <a:endParaRPr lang="en-CA" dirty="0"/>
          </a:p>
        </p:txBody>
      </p:sp>
      <p:sp>
        <p:nvSpPr>
          <p:cNvPr id="3" name="Content Placeholder 2"/>
          <p:cNvSpPr>
            <a:spLocks noGrp="1"/>
          </p:cNvSpPr>
          <p:nvPr>
            <p:ph idx="1"/>
          </p:nvPr>
        </p:nvSpPr>
        <p:spPr>
          <a:xfrm>
            <a:off x="323850" y="981075"/>
            <a:ext cx="8497888" cy="5903913"/>
          </a:xfrm>
        </p:spPr>
        <p:txBody>
          <a:bodyPr>
            <a:normAutofit fontScale="62500" lnSpcReduction="20000"/>
          </a:bodyPr>
          <a:lstStyle/>
          <a:p>
            <a:pPr marL="0" indent="0">
              <a:lnSpc>
                <a:spcPct val="120000"/>
              </a:lnSpc>
              <a:buFontTx/>
              <a:buNone/>
              <a:defRPr/>
            </a:pPr>
            <a:r>
              <a:rPr lang="en-CA" sz="3500" b="1" i="1" dirty="0" smtClean="0"/>
              <a:t>Micro level: UNCT and OMT</a:t>
            </a:r>
          </a:p>
          <a:p>
            <a:pPr marL="0" indent="0">
              <a:lnSpc>
                <a:spcPct val="120000"/>
              </a:lnSpc>
              <a:buFontTx/>
              <a:buNone/>
              <a:defRPr/>
            </a:pPr>
            <a:endParaRPr lang="en-US" sz="1600" dirty="0" smtClean="0"/>
          </a:p>
          <a:p>
            <a:pPr marL="0" indent="0">
              <a:lnSpc>
                <a:spcPct val="120000"/>
              </a:lnSpc>
              <a:buFontTx/>
              <a:buNone/>
              <a:defRPr/>
            </a:pPr>
            <a:r>
              <a:rPr lang="en-US" b="1" dirty="0" smtClean="0"/>
              <a:t>Step 1. Routine monitoring and reviews against OMT work plan</a:t>
            </a:r>
            <a:endParaRPr lang="en-CA" b="1" dirty="0" smtClean="0"/>
          </a:p>
          <a:p>
            <a:pPr marL="0" indent="0">
              <a:lnSpc>
                <a:spcPct val="120000"/>
              </a:lnSpc>
              <a:buFontTx/>
              <a:buNone/>
              <a:defRPr/>
            </a:pPr>
            <a:r>
              <a:rPr lang="en-US" dirty="0" smtClean="0">
                <a:sym typeface="Wingdings"/>
              </a:rPr>
              <a:t></a:t>
            </a:r>
            <a:r>
              <a:rPr lang="en-US" dirty="0" smtClean="0"/>
              <a:t> Chairs of OMT Task Teams accountable to Chair OMT to implement specific activities under OMT work plan.</a:t>
            </a:r>
            <a:endParaRPr lang="en-CA" dirty="0" smtClean="0"/>
          </a:p>
          <a:p>
            <a:pPr marL="0" indent="0">
              <a:lnSpc>
                <a:spcPct val="120000"/>
              </a:lnSpc>
              <a:buFontTx/>
              <a:buNone/>
              <a:defRPr/>
            </a:pPr>
            <a:r>
              <a:rPr lang="en-US" sz="1600" dirty="0" smtClean="0"/>
              <a:t> </a:t>
            </a:r>
            <a:endParaRPr lang="en-CA" sz="1600" dirty="0" smtClean="0"/>
          </a:p>
          <a:p>
            <a:pPr marL="0" indent="0">
              <a:lnSpc>
                <a:spcPct val="120000"/>
              </a:lnSpc>
              <a:buFontTx/>
              <a:buNone/>
              <a:defRPr/>
            </a:pPr>
            <a:r>
              <a:rPr lang="en-US" b="1" dirty="0" smtClean="0"/>
              <a:t>Step 2. OMT annual review and report </a:t>
            </a:r>
            <a:endParaRPr lang="en-CA" b="1" dirty="0" smtClean="0"/>
          </a:p>
          <a:p>
            <a:pPr marL="0" indent="0">
              <a:lnSpc>
                <a:spcPct val="120000"/>
              </a:lnSpc>
              <a:buFontTx/>
              <a:buNone/>
              <a:defRPr/>
            </a:pPr>
            <a:r>
              <a:rPr lang="en-CA" dirty="0" smtClean="0">
                <a:sym typeface="Wingdings"/>
              </a:rPr>
              <a:t></a:t>
            </a:r>
            <a:r>
              <a:rPr lang="en-CA" dirty="0" smtClean="0"/>
              <a:t> OMT chair accountable to RC and UNCT to implement agreed priorities and work plan for BOH</a:t>
            </a:r>
            <a:endParaRPr lang="en-CA" sz="1600" dirty="0" smtClean="0"/>
          </a:p>
          <a:p>
            <a:pPr marL="0" indent="0">
              <a:lnSpc>
                <a:spcPct val="120000"/>
              </a:lnSpc>
              <a:buFontTx/>
              <a:buNone/>
              <a:defRPr/>
            </a:pPr>
            <a:r>
              <a:rPr lang="en-US" sz="1600" dirty="0" smtClean="0"/>
              <a:t> </a:t>
            </a:r>
            <a:endParaRPr lang="en-CA" sz="1600" dirty="0" smtClean="0"/>
          </a:p>
          <a:p>
            <a:pPr marL="0" indent="0">
              <a:lnSpc>
                <a:spcPct val="120000"/>
              </a:lnSpc>
              <a:buFontTx/>
              <a:buNone/>
              <a:defRPr/>
            </a:pPr>
            <a:r>
              <a:rPr lang="en-US" b="1" dirty="0" smtClean="0"/>
              <a:t>Step 3. UNCT Annual Review</a:t>
            </a:r>
            <a:endParaRPr lang="en-CA" b="1" dirty="0" smtClean="0"/>
          </a:p>
          <a:p>
            <a:pPr marL="0" indent="0">
              <a:lnSpc>
                <a:spcPct val="120000"/>
              </a:lnSpc>
              <a:buFontTx/>
              <a:buNone/>
              <a:defRPr/>
            </a:pPr>
            <a:r>
              <a:rPr lang="en-CA" dirty="0" smtClean="0">
                <a:sym typeface="Wingdings"/>
              </a:rPr>
              <a:t></a:t>
            </a:r>
            <a:r>
              <a:rPr lang="en-CA" dirty="0" smtClean="0"/>
              <a:t> The RC, UNCT accountable for achievement of BO results</a:t>
            </a:r>
          </a:p>
          <a:p>
            <a:pPr>
              <a:lnSpc>
                <a:spcPct val="120000"/>
              </a:lnSpc>
              <a:defRPr/>
            </a:pPr>
            <a:r>
              <a:rPr lang="en-US" dirty="0" smtClean="0"/>
              <a:t>Define expected results and targets for Business Operations harmonization</a:t>
            </a:r>
          </a:p>
          <a:p>
            <a:pPr>
              <a:lnSpc>
                <a:spcPct val="120000"/>
              </a:lnSpc>
              <a:defRPr/>
            </a:pPr>
            <a:r>
              <a:rPr lang="en-US" dirty="0" smtClean="0"/>
              <a:t>Monitor and provide management feedback and guidance to OMT</a:t>
            </a:r>
          </a:p>
          <a:p>
            <a:pPr>
              <a:lnSpc>
                <a:spcPct val="120000"/>
              </a:lnSpc>
              <a:defRPr/>
            </a:pPr>
            <a:r>
              <a:rPr lang="en-US" dirty="0" smtClean="0"/>
              <a:t>Report on KPIs in RCAR and UNDAF Annual Results Report </a:t>
            </a:r>
          </a:p>
          <a:p>
            <a:pPr>
              <a:lnSpc>
                <a:spcPct val="120000"/>
              </a:lnSpc>
              <a:defRPr/>
            </a:pPr>
            <a:endParaRPr lang="en-CA" dirty="0"/>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38" y="116632"/>
            <a:ext cx="8062912" cy="1143000"/>
          </a:xfrm>
        </p:spPr>
        <p:txBody>
          <a:bodyPr/>
          <a:lstStyle/>
          <a:p>
            <a:pPr>
              <a:defRPr/>
            </a:pPr>
            <a:r>
              <a:rPr lang="en-CA" sz="3600" dirty="0" smtClean="0"/>
              <a:t>Ethiopia-BOS Results Frameworks</a:t>
            </a:r>
            <a:endParaRPr lang="en-CA" sz="3600" dirty="0"/>
          </a:p>
        </p:txBody>
      </p:sp>
      <p:sp>
        <p:nvSpPr>
          <p:cNvPr id="3" name="Content Placeholder 2"/>
          <p:cNvSpPr>
            <a:spLocks noGrp="1"/>
          </p:cNvSpPr>
          <p:nvPr>
            <p:ph idx="1"/>
          </p:nvPr>
        </p:nvSpPr>
        <p:spPr>
          <a:xfrm>
            <a:off x="323850" y="1412776"/>
            <a:ext cx="8497888" cy="5328890"/>
          </a:xfrm>
        </p:spPr>
        <p:txBody>
          <a:bodyPr>
            <a:normAutofit fontScale="92500" lnSpcReduction="10000"/>
          </a:bodyPr>
          <a:lstStyle/>
          <a:p>
            <a:pPr marL="0" indent="0">
              <a:lnSpc>
                <a:spcPct val="110000"/>
              </a:lnSpc>
              <a:spcAft>
                <a:spcPts val="1200"/>
              </a:spcAft>
              <a:buFontTx/>
              <a:buNone/>
              <a:defRPr/>
            </a:pPr>
            <a:r>
              <a:rPr lang="en-CA" altLang="en-US" sz="3000" dirty="0" smtClean="0"/>
              <a:t>In your groups…</a:t>
            </a:r>
          </a:p>
          <a:p>
            <a:pPr>
              <a:lnSpc>
                <a:spcPct val="110000"/>
              </a:lnSpc>
              <a:spcAft>
                <a:spcPts val="1200"/>
              </a:spcAft>
              <a:defRPr/>
            </a:pPr>
            <a:r>
              <a:rPr lang="en-CA" altLang="en-US" sz="2800" dirty="0" smtClean="0"/>
              <a:t>Choose 2 business operations areas [procurement </a:t>
            </a:r>
            <a:r>
              <a:rPr lang="en-CA" altLang="en-US" sz="2800" i="1" dirty="0" smtClean="0"/>
              <a:t>plus </a:t>
            </a:r>
            <a:r>
              <a:rPr lang="en-CA" altLang="en-US" sz="2800" b="1" i="1" dirty="0" smtClean="0"/>
              <a:t>one</a:t>
            </a:r>
            <a:r>
              <a:rPr lang="en-CA" altLang="en-US" sz="2800" i="1" dirty="0" smtClean="0"/>
              <a:t> other</a:t>
            </a:r>
            <a:r>
              <a:rPr lang="en-CA" altLang="en-US" sz="2800" dirty="0" smtClean="0"/>
              <a:t>]</a:t>
            </a:r>
          </a:p>
          <a:p>
            <a:pPr>
              <a:lnSpc>
                <a:spcPct val="110000"/>
              </a:lnSpc>
              <a:spcAft>
                <a:spcPts val="1200"/>
              </a:spcAft>
              <a:defRPr/>
            </a:pPr>
            <a:r>
              <a:rPr lang="en-CA" altLang="en-US" sz="2800" dirty="0" smtClean="0"/>
              <a:t>Review the results frameworks and discuss…</a:t>
            </a:r>
          </a:p>
          <a:p>
            <a:pPr marL="400050" lvl="1" indent="0">
              <a:lnSpc>
                <a:spcPct val="110000"/>
              </a:lnSpc>
              <a:spcAft>
                <a:spcPts val="1200"/>
              </a:spcAft>
              <a:buNone/>
              <a:defRPr/>
            </a:pPr>
            <a:r>
              <a:rPr lang="en-CA" altLang="en-US" sz="2600" dirty="0" smtClean="0"/>
              <a:t>1. </a:t>
            </a:r>
            <a:r>
              <a:rPr lang="en-CA" altLang="en-US" sz="2600" b="1" dirty="0" smtClean="0"/>
              <a:t>Linkage</a:t>
            </a:r>
            <a:r>
              <a:rPr lang="en-CA" altLang="en-US" sz="2600" dirty="0" smtClean="0"/>
              <a:t> with the business operations analysis </a:t>
            </a:r>
          </a:p>
          <a:p>
            <a:pPr marL="800100" lvl="2" indent="0">
              <a:lnSpc>
                <a:spcPct val="110000"/>
              </a:lnSpc>
              <a:spcAft>
                <a:spcPts val="1200"/>
              </a:spcAft>
              <a:buNone/>
              <a:defRPr/>
            </a:pPr>
            <a:r>
              <a:rPr lang="en-CA" altLang="en-US" sz="2200" dirty="0" smtClean="0"/>
              <a:t> - How transparent, logical?</a:t>
            </a:r>
          </a:p>
          <a:p>
            <a:pPr marL="400050" lvl="1" indent="0">
              <a:lnSpc>
                <a:spcPct val="110000"/>
              </a:lnSpc>
              <a:spcAft>
                <a:spcPts val="1200"/>
              </a:spcAft>
              <a:buNone/>
              <a:defRPr/>
            </a:pPr>
            <a:r>
              <a:rPr lang="en-CA" altLang="en-US" sz="2600" dirty="0" smtClean="0"/>
              <a:t>2. </a:t>
            </a:r>
            <a:r>
              <a:rPr lang="en-CA" altLang="en-US" sz="2600" b="1" dirty="0" smtClean="0"/>
              <a:t>Quality</a:t>
            </a:r>
            <a:r>
              <a:rPr lang="en-CA" altLang="en-US" sz="2600" dirty="0" smtClean="0"/>
              <a:t> of results and indicators - how </a:t>
            </a:r>
            <a:r>
              <a:rPr lang="en-CA" altLang="en-US" sz="2600" u="sng" dirty="0" smtClean="0"/>
              <a:t>SMART</a:t>
            </a:r>
            <a:r>
              <a:rPr lang="en-CA" altLang="en-US" sz="2600" dirty="0" smtClean="0"/>
              <a:t>?</a:t>
            </a:r>
          </a:p>
          <a:p>
            <a:pPr marL="400050" lvl="1" indent="0">
              <a:lnSpc>
                <a:spcPct val="110000"/>
              </a:lnSpc>
              <a:spcAft>
                <a:spcPts val="1200"/>
              </a:spcAft>
              <a:buNone/>
              <a:defRPr/>
            </a:pPr>
            <a:r>
              <a:rPr lang="en-CA" altLang="en-US" sz="2600" dirty="0" smtClean="0"/>
              <a:t>3. Identify </a:t>
            </a:r>
            <a:r>
              <a:rPr lang="en-CA" altLang="en-US" sz="2600" i="1" dirty="0" smtClean="0"/>
              <a:t>up to 3 </a:t>
            </a:r>
            <a:r>
              <a:rPr lang="en-CA" altLang="en-US" sz="2600" b="1" dirty="0" smtClean="0"/>
              <a:t>results and indicators </a:t>
            </a:r>
            <a:r>
              <a:rPr lang="en-CA" altLang="en-US" sz="2600" dirty="0" smtClean="0"/>
              <a:t>that can be strengthened</a:t>
            </a:r>
            <a:endParaRPr lang="en-CA" altLang="en-US" sz="2600" u="sng" dirty="0" smtClean="0"/>
          </a:p>
          <a:p>
            <a:pPr marL="0" indent="0">
              <a:lnSpc>
                <a:spcPct val="110000"/>
              </a:lnSpc>
              <a:spcAft>
                <a:spcPts val="1200"/>
              </a:spcAft>
              <a:defRPr/>
            </a:pPr>
            <a:endParaRPr lang="en-CA" altLang="en-US" sz="3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 and Outputs for the </a:t>
            </a:r>
            <a:r>
              <a:rPr lang="en-US" dirty="0" err="1" smtClean="0"/>
              <a:t>BoS</a:t>
            </a:r>
            <a:endParaRPr lang="en-US" dirty="0"/>
          </a:p>
        </p:txBody>
      </p:sp>
      <p:sp>
        <p:nvSpPr>
          <p:cNvPr id="3" name="Content Placeholder 2"/>
          <p:cNvSpPr>
            <a:spLocks noGrp="1"/>
          </p:cNvSpPr>
          <p:nvPr>
            <p:ph idx="1"/>
          </p:nvPr>
        </p:nvSpPr>
        <p:spPr/>
        <p:txBody>
          <a:bodyPr/>
          <a:lstStyle/>
          <a:p>
            <a:r>
              <a:rPr lang="en-US" sz="2000" b="1" dirty="0" smtClean="0"/>
              <a:t>Outcome statement</a:t>
            </a:r>
          </a:p>
          <a:p>
            <a:pPr lvl="1"/>
            <a:r>
              <a:rPr lang="en-US" sz="2000" dirty="0" smtClean="0"/>
              <a:t>Each </a:t>
            </a:r>
            <a:r>
              <a:rPr lang="en-US" sz="2000" dirty="0"/>
              <a:t>pillar </a:t>
            </a:r>
            <a:r>
              <a:rPr lang="en-US" sz="2000" dirty="0" smtClean="0"/>
              <a:t>- </a:t>
            </a:r>
            <a:r>
              <a:rPr lang="en-US" sz="2000" dirty="0"/>
              <a:t>one high level outcome statement  </a:t>
            </a:r>
            <a:endParaRPr lang="en-US" sz="2000" dirty="0" smtClean="0"/>
          </a:p>
          <a:p>
            <a:pPr lvl="1"/>
            <a:r>
              <a:rPr lang="en-US" sz="2000" dirty="0" smtClean="0"/>
              <a:t>Outcome statement- </a:t>
            </a:r>
            <a:r>
              <a:rPr lang="en-US" sz="2000" dirty="0"/>
              <a:t>reflects the intended result of that operational support services </a:t>
            </a:r>
            <a:r>
              <a:rPr lang="en-US" sz="2000" i="1" dirty="0"/>
              <a:t>over the five year period</a:t>
            </a:r>
            <a:r>
              <a:rPr lang="en-US" sz="2000" dirty="0"/>
              <a:t>. </a:t>
            </a:r>
            <a:endParaRPr lang="en-US" sz="2000" dirty="0" smtClean="0"/>
          </a:p>
          <a:p>
            <a:r>
              <a:rPr lang="en-US" sz="2000" b="1" dirty="0" smtClean="0"/>
              <a:t>Output statement</a:t>
            </a:r>
          </a:p>
          <a:p>
            <a:pPr lvl="1"/>
            <a:r>
              <a:rPr lang="en-US" sz="2000" dirty="0" smtClean="0"/>
              <a:t>Each </a:t>
            </a:r>
            <a:r>
              <a:rPr lang="en-US" sz="2000" dirty="0"/>
              <a:t>outcome statement is sub-divided (“broken down”) into max 3-5 sub-components called “Outputs” </a:t>
            </a:r>
            <a:endParaRPr lang="en-US" sz="2000" dirty="0" smtClean="0"/>
          </a:p>
          <a:p>
            <a:pPr lvl="1"/>
            <a:r>
              <a:rPr lang="en-US" sz="2000" dirty="0" smtClean="0"/>
              <a:t>Outputs together </a:t>
            </a:r>
            <a:r>
              <a:rPr lang="en-US" sz="2000" dirty="0"/>
              <a:t>are needed to make that outcome come true . </a:t>
            </a:r>
          </a:p>
        </p:txBody>
      </p:sp>
    </p:spTree>
    <p:extLst>
      <p:ext uri="{BB962C8B-B14F-4D97-AF65-F5344CB8AC3E}">
        <p14:creationId xmlns:p14="http://schemas.microsoft.com/office/powerpoint/2010/main" val="3048215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Template Log Frame</a:t>
            </a:r>
            <a:endParaRPr lang="en-US" dirty="0"/>
          </a:p>
        </p:txBody>
      </p:sp>
      <p:pic>
        <p:nvPicPr>
          <p:cNvPr id="1075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12776"/>
            <a:ext cx="8712968"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bwMode="auto">
          <a:xfrm>
            <a:off x="4283968" y="1391330"/>
            <a:ext cx="2016224" cy="281012"/>
          </a:xfrm>
          <a:prstGeom prst="rect">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787643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Template Log Frame</a:t>
            </a:r>
          </a:p>
        </p:txBody>
      </p:sp>
      <p:pic>
        <p:nvPicPr>
          <p:cNvPr id="1085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47788"/>
            <a:ext cx="8712967" cy="4817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bwMode="auto">
          <a:xfrm>
            <a:off x="4240426" y="1347788"/>
            <a:ext cx="2448272" cy="281012"/>
          </a:xfrm>
          <a:prstGeom prst="rect">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856846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Narrative</a:t>
            </a:r>
            <a:endParaRPr lang="en-US" dirty="0"/>
          </a:p>
        </p:txBody>
      </p:sp>
      <p:sp>
        <p:nvSpPr>
          <p:cNvPr id="3" name="Content Placeholder 2"/>
          <p:cNvSpPr>
            <a:spLocks noGrp="1"/>
          </p:cNvSpPr>
          <p:nvPr>
            <p:ph idx="1"/>
          </p:nvPr>
        </p:nvSpPr>
        <p:spPr/>
        <p:txBody>
          <a:bodyPr/>
          <a:lstStyle/>
          <a:p>
            <a:r>
              <a:rPr lang="en-US" dirty="0"/>
              <a:t>The narrative describes shortly in words the context of the issue the harmonization is to address and the intent of the outcome, and how the outcome results in solutions addressing the issue. Recommended length of the narrative is 0,5-1 page per outcome.</a:t>
            </a:r>
          </a:p>
          <a:p>
            <a:endParaRPr lang="en-US" dirty="0"/>
          </a:p>
          <a:p>
            <a:r>
              <a:rPr lang="en-US" dirty="0"/>
              <a:t>The Baseline Assessment, Needs Analysis and Requirements Analysis and Cost Benefit Analysis in chapter 2 provide the focus for the narrative, describing the intended result of the proposed business solution.</a:t>
            </a:r>
          </a:p>
          <a:p>
            <a:endParaRPr lang="en-US" dirty="0"/>
          </a:p>
        </p:txBody>
      </p:sp>
    </p:spTree>
    <p:extLst>
      <p:ext uri="{BB962C8B-B14F-4D97-AF65-F5344CB8AC3E}">
        <p14:creationId xmlns:p14="http://schemas.microsoft.com/office/powerpoint/2010/main" val="6813557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BoS document</a:t>
            </a:r>
            <a:endParaRPr lang="en-US" dirty="0"/>
          </a:p>
        </p:txBody>
      </p:sp>
      <p:sp>
        <p:nvSpPr>
          <p:cNvPr id="3" name="Content Placeholder 2"/>
          <p:cNvSpPr>
            <a:spLocks noGrp="1"/>
          </p:cNvSpPr>
          <p:nvPr>
            <p:ph idx="1"/>
          </p:nvPr>
        </p:nvSpPr>
        <p:spPr>
          <a:xfrm>
            <a:off x="2020542" y="1511564"/>
            <a:ext cx="7772400" cy="5229804"/>
          </a:xfrm>
        </p:spPr>
        <p:txBody>
          <a:bodyPr/>
          <a:lstStyle/>
          <a:p>
            <a:pPr>
              <a:buFont typeface="+mj-lt"/>
              <a:buAutoNum type="arabicPeriod"/>
            </a:pPr>
            <a:r>
              <a:rPr lang="en-US" sz="1800" dirty="0" smtClean="0"/>
              <a:t>Introduction – 1 page</a:t>
            </a:r>
          </a:p>
          <a:p>
            <a:pPr>
              <a:buFont typeface="+mj-lt"/>
              <a:buAutoNum type="arabicPeriod"/>
            </a:pPr>
            <a:r>
              <a:rPr lang="en-US" sz="1800" dirty="0" smtClean="0"/>
              <a:t>Signatory page – 1 page</a:t>
            </a:r>
          </a:p>
          <a:p>
            <a:pPr>
              <a:buFont typeface="+mj-lt"/>
              <a:buAutoNum type="arabicPeriod"/>
            </a:pPr>
            <a:r>
              <a:rPr lang="en-US" sz="1800" dirty="0" smtClean="0"/>
              <a:t>Operational analysis results</a:t>
            </a:r>
          </a:p>
          <a:p>
            <a:pPr lvl="1"/>
            <a:r>
              <a:rPr lang="en-US" sz="1800" dirty="0" smtClean="0"/>
              <a:t>Baseline Analysis results (existing services) - 2-3 pages</a:t>
            </a:r>
          </a:p>
          <a:p>
            <a:pPr lvl="1"/>
            <a:r>
              <a:rPr lang="en-US" sz="1800" dirty="0" smtClean="0"/>
              <a:t>Needs Analysis (new services) - 2-3 pages</a:t>
            </a:r>
          </a:p>
          <a:p>
            <a:pPr lvl="1"/>
            <a:r>
              <a:rPr lang="en-US" sz="1800" dirty="0" smtClean="0"/>
              <a:t>Cost Benefit Analysis- 1 page</a:t>
            </a:r>
          </a:p>
          <a:p>
            <a:pPr lvl="1"/>
            <a:r>
              <a:rPr lang="en-US" sz="1800" dirty="0" smtClean="0"/>
              <a:t>BoS- Scope of services (prioritized list of services)- 1 page</a:t>
            </a:r>
          </a:p>
          <a:p>
            <a:pPr marL="349250" lvl="1">
              <a:buFont typeface="+mj-lt"/>
              <a:buAutoNum type="arabicPeriod" startAt="4"/>
            </a:pPr>
            <a:r>
              <a:rPr lang="en-US" sz="1800" dirty="0"/>
              <a:t>Results framework- </a:t>
            </a:r>
            <a:r>
              <a:rPr lang="en-US" sz="1800" dirty="0" smtClean="0"/>
              <a:t>narrative outcomes &amp; outputs – 4-5 pages</a:t>
            </a:r>
          </a:p>
          <a:p>
            <a:pPr marL="349250" lvl="1">
              <a:buFont typeface="+mj-lt"/>
              <a:buAutoNum type="arabicPeriod" startAt="4"/>
            </a:pPr>
            <a:r>
              <a:rPr lang="en-US" sz="1800" dirty="0" smtClean="0"/>
              <a:t>Budget BoS (outcome &amp; output level)- 0,5 page</a:t>
            </a:r>
          </a:p>
          <a:p>
            <a:pPr marL="349250" lvl="1">
              <a:buFont typeface="+mj-lt"/>
              <a:buAutoNum type="arabicPeriod" startAt="4"/>
            </a:pPr>
            <a:r>
              <a:rPr lang="en-US" sz="1800" dirty="0" smtClean="0"/>
              <a:t>Governance – 1 page</a:t>
            </a:r>
          </a:p>
          <a:p>
            <a:pPr marL="349250" lvl="1">
              <a:buFont typeface="+mj-lt"/>
              <a:buAutoNum type="arabicPeriod" startAt="4"/>
            </a:pPr>
            <a:r>
              <a:rPr lang="en-US" sz="1800" dirty="0" smtClean="0"/>
              <a:t>Monitoring, Evaluation and Reporting – 0,5 page</a:t>
            </a:r>
          </a:p>
          <a:p>
            <a:pPr marL="349250" lvl="1">
              <a:buFont typeface="Wingdings" pitchFamily="2" charset="2"/>
              <a:buChar char="§"/>
            </a:pPr>
            <a:r>
              <a:rPr lang="en-US" sz="1800" dirty="0" smtClean="0"/>
              <a:t>Appendix A: Results Framework tables</a:t>
            </a:r>
            <a:endParaRPr lang="en-US" sz="1800" dirty="0"/>
          </a:p>
          <a:p>
            <a:pPr marL="349250" lvl="1"/>
            <a:endParaRPr lang="en-US" sz="1800" dirty="0"/>
          </a:p>
        </p:txBody>
      </p:sp>
      <p:sp>
        <p:nvSpPr>
          <p:cNvPr id="5" name="Rounded Rectangle 4"/>
          <p:cNvSpPr/>
          <p:nvPr/>
        </p:nvSpPr>
        <p:spPr bwMode="auto">
          <a:xfrm rot="19494260">
            <a:off x="167398" y="737967"/>
            <a:ext cx="2016224" cy="112524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charset="0"/>
                <a:ea typeface="ＭＳ Ｐゴシック" charset="0"/>
                <a:cs typeface="ＭＳ Ｐゴシック" charset="0"/>
              </a:rPr>
              <a:t>Total BoS = 15-20 pages max</a:t>
            </a:r>
            <a:endParaRPr kumimoji="0" lang="en-US" sz="20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321773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Grp="1" noChangeArrowheads="1"/>
          </p:cNvSpPr>
          <p:nvPr>
            <p:ph type="ctrTitle"/>
          </p:nvPr>
        </p:nvSpPr>
        <p:spPr>
          <a:xfrm>
            <a:off x="268288" y="3032125"/>
            <a:ext cx="8799512" cy="809625"/>
          </a:xfrm>
        </p:spPr>
        <p:txBody>
          <a:bodyPr/>
          <a:lstStyle/>
          <a:p>
            <a:pPr algn="ctr" eaLnBrk="1" hangingPunct="1"/>
            <a:r>
              <a:rPr lang="en-GB" altLang="en-US" sz="3200" b="1" smtClean="0"/>
              <a:t>Business Operations Strategy (BOS): </a:t>
            </a:r>
            <a:br>
              <a:rPr lang="en-GB" altLang="en-US" sz="3200" b="1" smtClean="0"/>
            </a:br>
            <a:r>
              <a:rPr lang="en-GB" altLang="en-US" sz="3200" b="1" smtClean="0"/>
              <a:t>Monitoring, Evaluation, Reporting</a:t>
            </a:r>
          </a:p>
        </p:txBody>
      </p:sp>
      <p:sp>
        <p:nvSpPr>
          <p:cNvPr id="14339" name="Subtitle 1"/>
          <p:cNvSpPr>
            <a:spLocks noGrp="1"/>
          </p:cNvSpPr>
          <p:nvPr>
            <p:ph type="subTitle" sz="quarter" idx="1"/>
          </p:nvPr>
        </p:nvSpPr>
        <p:spPr/>
        <p:txBody>
          <a:bodyPr/>
          <a:lstStyle/>
          <a:p>
            <a:endParaRPr lang="en-CA" altLang="en-US" smtClean="0"/>
          </a:p>
        </p:txBody>
      </p:sp>
      <p:sp>
        <p:nvSpPr>
          <p:cNvPr id="6" name="Rectangle 1027"/>
          <p:cNvSpPr txBox="1">
            <a:spLocks noChangeArrowheads="1"/>
          </p:cNvSpPr>
          <p:nvPr/>
        </p:nvSpPr>
        <p:spPr bwMode="auto">
          <a:xfrm>
            <a:off x="1828800" y="4819650"/>
            <a:ext cx="5943600" cy="871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0" indent="0" algn="r" rtl="0" eaLnBrk="0" fontAlgn="base" hangingPunct="0">
              <a:spcBef>
                <a:spcPct val="20000"/>
              </a:spcBef>
              <a:spcAft>
                <a:spcPct val="0"/>
              </a:spcAft>
              <a:buFont typeface="Arial" pitchFamily="34" charset="0"/>
              <a:buChar char="•"/>
              <a:defRPr lang="en-GB" sz="2000">
                <a:solidFill>
                  <a:srgbClr val="005395"/>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lang="en-GB" sz="2400" dirty="0">
                <a:solidFill>
                  <a:schemeClr val="tx1"/>
                </a:solidFill>
                <a:latin typeface="+mn-lt"/>
                <a:ea typeface="+mn-ea"/>
              </a:defRPr>
            </a:lvl2pPr>
            <a:lvl3pPr marL="1143000" indent="-228600" algn="l" rtl="0" eaLnBrk="0" fontAlgn="base" hangingPunct="0">
              <a:spcBef>
                <a:spcPct val="20000"/>
              </a:spcBef>
              <a:spcAft>
                <a:spcPct val="0"/>
              </a:spcAft>
              <a:buChar char="•"/>
              <a:defRPr lang="en-GB" sz="2400" dirty="0">
                <a:solidFill>
                  <a:schemeClr val="tx1"/>
                </a:solidFill>
                <a:latin typeface="+mn-lt"/>
                <a:ea typeface="+mn-ea"/>
              </a:defRPr>
            </a:lvl3pPr>
            <a:lvl4pPr marL="1600200" indent="-228600" algn="l" rtl="0" eaLnBrk="0" fontAlgn="base" hangingPunct="0">
              <a:spcBef>
                <a:spcPct val="20000"/>
              </a:spcBef>
              <a:spcAft>
                <a:spcPct val="0"/>
              </a:spcAft>
              <a:buChar char="–"/>
              <a:defRPr lang="en-GB" sz="2400" dirty="0">
                <a:solidFill>
                  <a:schemeClr val="tx1"/>
                </a:solidFill>
                <a:latin typeface="+mn-lt"/>
                <a:ea typeface="+mn-ea"/>
              </a:defRPr>
            </a:lvl4pPr>
            <a:lvl5pPr marL="2057400" indent="-228600" algn="l" rtl="0" eaLnBrk="0" fontAlgn="base" hangingPunct="0">
              <a:spcBef>
                <a:spcPct val="20000"/>
              </a:spcBef>
              <a:spcAft>
                <a:spcPct val="0"/>
              </a:spcAft>
              <a:buChar char="»"/>
              <a:defRPr lang="en-GB" sz="2400" dirty="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algn="ctr" eaLnBrk="1" hangingPunct="1">
              <a:lnSpc>
                <a:spcPct val="100000"/>
              </a:lnSpc>
              <a:buClrTx/>
              <a:buFont typeface="Arial" charset="0"/>
              <a:buNone/>
              <a:defRPr/>
            </a:pPr>
            <a:endParaRPr lang="en-CA" altLang="en-US" sz="1600" kern="0" dirty="0" smtClean="0"/>
          </a:p>
          <a:p>
            <a:pPr algn="ctr" eaLnBrk="1" hangingPunct="1">
              <a:lnSpc>
                <a:spcPct val="100000"/>
              </a:lnSpc>
              <a:buClrTx/>
              <a:buFont typeface="Arial" charset="0"/>
              <a:buNone/>
              <a:defRPr/>
            </a:pPr>
            <a:endParaRPr lang="en-CA" altLang="en-US" sz="1600" kern="0" dirty="0" smtClean="0"/>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Presentation1">
  <a:themeElements>
    <a:clrScheme name="Presentation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resentation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80000"/>
          </a:lnSpc>
          <a:spcBef>
            <a:spcPct val="20000"/>
          </a:spcBef>
          <a:spcAft>
            <a:spcPct val="0"/>
          </a:spcAft>
          <a:buClr>
            <a:srgbClr val="006699"/>
          </a:buClr>
          <a:buSzTx/>
          <a:buFont typeface="Wingdings" pitchFamily="2" charset="2"/>
          <a:buChar char="§"/>
          <a:tabLst/>
          <a:defRPr kumimoji="0" lang="en-GB"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80000"/>
          </a:lnSpc>
          <a:spcBef>
            <a:spcPct val="20000"/>
          </a:spcBef>
          <a:spcAft>
            <a:spcPct val="0"/>
          </a:spcAft>
          <a:buClr>
            <a:srgbClr val="006699"/>
          </a:buClr>
          <a:buSzTx/>
          <a:buFont typeface="Wingdings" pitchFamily="2" charset="2"/>
          <a:buChar char="§"/>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Presentation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unssc_pptx_template_0">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unssc_pptx_template_0">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unssc_pptx_template_0">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unssc_pptx_template_0">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Designs\Artsy.pot</Template>
  <TotalTime>40315</TotalTime>
  <Words>2495</Words>
  <Application>Microsoft Office PowerPoint</Application>
  <PresentationFormat>On-screen Show (4:3)</PresentationFormat>
  <Paragraphs>424</Paragraphs>
  <Slides>33</Slides>
  <Notes>9</Notes>
  <HiddenSlides>8</HiddenSlides>
  <MMClips>0</MMClips>
  <ScaleCrop>false</ScaleCrop>
  <HeadingPairs>
    <vt:vector size="8" baseType="variant">
      <vt:variant>
        <vt:lpstr>Theme</vt:lpstr>
      </vt:variant>
      <vt:variant>
        <vt:i4>5</vt:i4>
      </vt:variant>
      <vt:variant>
        <vt:lpstr>Embedded OLE Servers</vt:lpstr>
      </vt:variant>
      <vt:variant>
        <vt:i4>1</vt:i4>
      </vt:variant>
      <vt:variant>
        <vt:lpstr>Slide Titles</vt:lpstr>
      </vt:variant>
      <vt:variant>
        <vt:i4>33</vt:i4>
      </vt:variant>
      <vt:variant>
        <vt:lpstr>Custom Shows</vt:lpstr>
      </vt:variant>
      <vt:variant>
        <vt:i4>1</vt:i4>
      </vt:variant>
    </vt:vector>
  </HeadingPairs>
  <TitlesOfParts>
    <vt:vector size="40" baseType="lpstr">
      <vt:lpstr>Presentation1</vt:lpstr>
      <vt:lpstr>unssc_pptx_template_0</vt:lpstr>
      <vt:lpstr>1_unssc_pptx_template_0</vt:lpstr>
      <vt:lpstr>2_unssc_pptx_template_0</vt:lpstr>
      <vt:lpstr>3_unssc_pptx_template_0</vt:lpstr>
      <vt:lpstr>Visio</vt:lpstr>
      <vt:lpstr>UNDG Business Operations  The BOS framework</vt:lpstr>
      <vt:lpstr>Results Matrix</vt:lpstr>
      <vt:lpstr>Scope </vt:lpstr>
      <vt:lpstr>Outcomes and Outputs for the BoS</vt:lpstr>
      <vt:lpstr>Template Log Frame</vt:lpstr>
      <vt:lpstr>Template Log Frame</vt:lpstr>
      <vt:lpstr>Results Narrative</vt:lpstr>
      <vt:lpstr>The BoS document</vt:lpstr>
      <vt:lpstr>Business Operations Strategy (BOS):  Monitoring, Evaluation, Reporting</vt:lpstr>
      <vt:lpstr>Rationale for BO M&amp;E Framework</vt:lpstr>
      <vt:lpstr>Why is this important?</vt:lpstr>
      <vt:lpstr>Purpose</vt:lpstr>
      <vt:lpstr>Why important now?</vt:lpstr>
      <vt:lpstr>PowerPoint Presentation</vt:lpstr>
      <vt:lpstr>How was it developed?</vt:lpstr>
      <vt:lpstr>Structure of Framework</vt:lpstr>
      <vt:lpstr>The Framework: Key principle</vt:lpstr>
      <vt:lpstr>Also…</vt:lpstr>
      <vt:lpstr>KPIs..?</vt:lpstr>
      <vt:lpstr>QCPR Indicators</vt:lpstr>
      <vt:lpstr>Results and KPIs (p6)</vt:lpstr>
      <vt:lpstr>Management of BOH</vt:lpstr>
      <vt:lpstr>Good Management Practices: Self-assessed by OMT, score out of 10</vt:lpstr>
      <vt:lpstr>Effective Procurement</vt:lpstr>
      <vt:lpstr>Procurement savings calculation (Annex)</vt:lpstr>
      <vt:lpstr>Efficient Procurement</vt:lpstr>
      <vt:lpstr>Procurement Output</vt:lpstr>
      <vt:lpstr>LTAs work! Finding from HLCM  survey of OMTs 2011</vt:lpstr>
      <vt:lpstr>Efficient HR management</vt:lpstr>
      <vt:lpstr>Quality Admin. Services</vt:lpstr>
      <vt:lpstr>PowerPoint Presentation</vt:lpstr>
      <vt:lpstr>Monitoring and Reporting (1) </vt:lpstr>
      <vt:lpstr>Ethiopia-BOS Results Frameworks</vt:lpstr>
      <vt:lpstr>Malcolm</vt:lpstr>
    </vt:vector>
  </TitlesOfParts>
  <Company>United Nations System Staff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goodale</dc:creator>
  <cp:lastModifiedBy>Lars Tushuizen</cp:lastModifiedBy>
  <cp:revision>1066</cp:revision>
  <cp:lastPrinted>2013-04-23T17:01:54Z</cp:lastPrinted>
  <dcterms:created xsi:type="dcterms:W3CDTF">2002-08-14T09:07:36Z</dcterms:created>
  <dcterms:modified xsi:type="dcterms:W3CDTF">2014-11-24T11:06:04Z</dcterms:modified>
</cp:coreProperties>
</file>